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9.png" ContentType="image/png"/>
  <Override PartName="/ppt/media/image1.png" ContentType="image/png"/>
  <Override PartName="/ppt/media/image2.png" ContentType="image/png"/>
  <Override PartName="/ppt/media/image4.jpeg" ContentType="image/jpeg"/>
  <Override PartName="/ppt/media/image17.jpeg" ContentType="image/jpeg"/>
  <Override PartName="/ppt/media/image3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8.jpeg" ContentType="image/jpeg"/>
  <Override PartName="/ppt/media/image12.png" ContentType="image/png"/>
  <Override PartName="/ppt/media/image13.jpeg" ContentType="image/jpeg"/>
  <Override PartName="/ppt/media/image14.jpeg" ContentType="image/jpeg"/>
  <Override PartName="/ppt/media/image15.jpeg" ContentType="image/jpeg"/>
  <Override PartName="/ppt/media/image16.png" ContentType="image/png"/>
  <Override PartName="/ppt/media/image19.jpeg" ContentType="image/jpeg"/>
  <Override PartName="/ppt/media/image2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B377384-34B4-4D51-8545-04F8B7DD326D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20. 5. 2019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AC60F3D-7F28-45BD-A7C1-FED17D96460D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Kliknutím lze upravit styly předlohy textu.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E86BFB0-51BA-4032-8552-E1F201458999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20. 5. 2019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376169F-9B67-4A7C-957A-7606D8282313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jpeg"/><Relationship Id="rId11" Type="http://schemas.openxmlformats.org/officeDocument/2006/relationships/image" Target="../media/image14.jpeg"/><Relationship Id="rId12" Type="http://schemas.openxmlformats.org/officeDocument/2006/relationships/image" Target="../media/image15.jpeg"/><Relationship Id="rId1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44XYEeD1A1U" TargetMode="External"/><Relationship Id="rId2" Type="http://schemas.openxmlformats.org/officeDocument/2006/relationships/hyperlink" Target="https://www.youtube.com/watch?v=44XYEeD1A1U" TargetMode="External"/><Relationship Id="rId3" Type="http://schemas.openxmlformats.org/officeDocument/2006/relationships/hyperlink" Target="https://www.youtube.com/watch?v=44XYEeD1A1U" TargetMode="External"/><Relationship Id="rId4" Type="http://schemas.openxmlformats.org/officeDocument/2006/relationships/image" Target="../media/image16.png"/><Relationship Id="rId5" Type="http://schemas.openxmlformats.org/officeDocument/2006/relationships/image" Target="../media/image17.jpeg"/><Relationship Id="rId6" Type="http://schemas.openxmlformats.org/officeDocument/2006/relationships/image" Target="../media/image18.jpeg"/><Relationship Id="rId7" Type="http://schemas.openxmlformats.org/officeDocument/2006/relationships/image" Target="../media/image19.jpeg"/><Relationship Id="rId8" Type="http://schemas.openxmlformats.org/officeDocument/2006/relationships/image" Target="../media/image20.jpeg"/><Relationship Id="rId9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1" lang="cs-CZ" sz="6000" spc="-1" strike="noStrike" u="sng">
                <a:solidFill>
                  <a:srgbClr val="000000"/>
                </a:solidFill>
                <a:uFillTx/>
                <a:latin typeface="Calibri Light"/>
              </a:rPr>
              <a:t>Areny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Str.: 44 - 46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ARENY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charakteristické uspořádání atomů uhlíku a vodíku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jsou tvořeny benzenovým jádrem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6 atomů uhlíku je vázáno v kruhu a na každém je vázán jeden atom vodíku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elektrony, které tvoří vazbu se pohybují v kruhu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vazba není jednoduchá, ale ani dvojná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vazební struktura je benzenové jádro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5" name="Obrázek 4" descr=""/>
          <p:cNvPicPr/>
          <p:nvPr/>
        </p:nvPicPr>
        <p:blipFill>
          <a:blip r:embed="rId1"/>
          <a:stretch/>
        </p:blipFill>
        <p:spPr>
          <a:xfrm>
            <a:off x="627480" y="3990960"/>
            <a:ext cx="2358720" cy="2568600"/>
          </a:xfrm>
          <a:prstGeom prst="rect">
            <a:avLst/>
          </a:prstGeom>
          <a:ln>
            <a:noFill/>
          </a:ln>
        </p:spPr>
      </p:pic>
      <p:pic>
        <p:nvPicPr>
          <p:cNvPr id="86" name="Obrázek 5" descr=""/>
          <p:cNvPicPr/>
          <p:nvPr/>
        </p:nvPicPr>
        <p:blipFill>
          <a:blip r:embed="rId2"/>
          <a:stretch/>
        </p:blipFill>
        <p:spPr>
          <a:xfrm>
            <a:off x="4233240" y="4170240"/>
            <a:ext cx="1949040" cy="2197800"/>
          </a:xfrm>
          <a:prstGeom prst="rect">
            <a:avLst/>
          </a:prstGeom>
          <a:ln>
            <a:noFill/>
          </a:ln>
        </p:spPr>
      </p:pic>
      <p:pic>
        <p:nvPicPr>
          <p:cNvPr id="87" name="Obrázek 6" descr=""/>
          <p:cNvPicPr/>
          <p:nvPr/>
        </p:nvPicPr>
        <p:blipFill>
          <a:blip r:embed="rId3"/>
          <a:stretch/>
        </p:blipFill>
        <p:spPr>
          <a:xfrm>
            <a:off x="7853760" y="3990960"/>
            <a:ext cx="1927440" cy="2491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BENZEN,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C₆H₆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bezbarvá zapáchající hořlavá kapalina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páry benzenu jsou jedovaté, mohou způsobit až smrt, látka je karcinogenní – způsobuje rakovinu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používá se k výrobě léčiv, plastů, výbušnin, rozpouštědel, barviv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toxický          vysoce hořlavý         hořlavý                   dráždivý         nebezpečný pro zdraví člověka    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NAFTALEN,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C₁₀H₈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bílá zapáchající hořlavá krystalická látka, sublimuje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získává se při karbonizaci uhlí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používá se k výrobě přípravků proti molům (naftalín – páry 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9" name="Obrázek 1" descr=""/>
          <p:cNvPicPr/>
          <p:nvPr/>
        </p:nvPicPr>
        <p:blipFill>
          <a:blip r:embed="rId1"/>
          <a:stretch/>
        </p:blipFill>
        <p:spPr>
          <a:xfrm>
            <a:off x="10891080" y="1413000"/>
            <a:ext cx="1096920" cy="1279800"/>
          </a:xfrm>
          <a:prstGeom prst="rect">
            <a:avLst/>
          </a:prstGeom>
          <a:ln>
            <a:noFill/>
          </a:ln>
        </p:spPr>
      </p:pic>
      <p:pic>
        <p:nvPicPr>
          <p:cNvPr id="90" name="Obrázek 3" descr=""/>
          <p:cNvPicPr/>
          <p:nvPr/>
        </p:nvPicPr>
        <p:blipFill>
          <a:blip r:embed="rId2"/>
          <a:stretch/>
        </p:blipFill>
        <p:spPr>
          <a:xfrm>
            <a:off x="6309000" y="0"/>
            <a:ext cx="1073160" cy="1167480"/>
          </a:xfrm>
          <a:prstGeom prst="rect">
            <a:avLst/>
          </a:prstGeom>
          <a:ln>
            <a:noFill/>
          </a:ln>
        </p:spPr>
      </p:pic>
      <p:pic>
        <p:nvPicPr>
          <p:cNvPr id="91" name="Obrázek 4" descr=""/>
          <p:cNvPicPr/>
          <p:nvPr/>
        </p:nvPicPr>
        <p:blipFill>
          <a:blip r:embed="rId3"/>
          <a:stretch/>
        </p:blipFill>
        <p:spPr>
          <a:xfrm>
            <a:off x="157680" y="2370240"/>
            <a:ext cx="890280" cy="890280"/>
          </a:xfrm>
          <a:prstGeom prst="rect">
            <a:avLst/>
          </a:prstGeom>
          <a:ln>
            <a:noFill/>
          </a:ln>
        </p:spPr>
      </p:pic>
      <p:pic>
        <p:nvPicPr>
          <p:cNvPr id="92" name="Obrázek 5" descr=""/>
          <p:cNvPicPr/>
          <p:nvPr/>
        </p:nvPicPr>
        <p:blipFill>
          <a:blip r:embed="rId4"/>
          <a:stretch/>
        </p:blipFill>
        <p:spPr>
          <a:xfrm>
            <a:off x="1743480" y="2370240"/>
            <a:ext cx="890280" cy="890280"/>
          </a:xfrm>
          <a:prstGeom prst="rect">
            <a:avLst/>
          </a:prstGeom>
          <a:ln>
            <a:noFill/>
          </a:ln>
        </p:spPr>
      </p:pic>
      <p:pic>
        <p:nvPicPr>
          <p:cNvPr id="93" name="Obrázek 6" descr=""/>
          <p:cNvPicPr/>
          <p:nvPr/>
        </p:nvPicPr>
        <p:blipFill>
          <a:blip r:embed="rId5"/>
          <a:stretch/>
        </p:blipFill>
        <p:spPr>
          <a:xfrm>
            <a:off x="3134520" y="2320920"/>
            <a:ext cx="1009080" cy="1009080"/>
          </a:xfrm>
          <a:prstGeom prst="rect">
            <a:avLst/>
          </a:prstGeom>
          <a:ln>
            <a:noFill/>
          </a:ln>
        </p:spPr>
      </p:pic>
      <p:pic>
        <p:nvPicPr>
          <p:cNvPr id="94" name="Obrázek 7" descr=""/>
          <p:cNvPicPr/>
          <p:nvPr/>
        </p:nvPicPr>
        <p:blipFill>
          <a:blip r:embed="rId6"/>
          <a:stretch/>
        </p:blipFill>
        <p:spPr>
          <a:xfrm>
            <a:off x="6283080" y="2491200"/>
            <a:ext cx="838800" cy="838800"/>
          </a:xfrm>
          <a:prstGeom prst="rect">
            <a:avLst/>
          </a:prstGeom>
          <a:ln>
            <a:noFill/>
          </a:ln>
        </p:spPr>
      </p:pic>
      <p:pic>
        <p:nvPicPr>
          <p:cNvPr id="95" name="Obrázek 8" descr=""/>
          <p:cNvPicPr/>
          <p:nvPr/>
        </p:nvPicPr>
        <p:blipFill>
          <a:blip r:embed="rId7"/>
          <a:stretch/>
        </p:blipFill>
        <p:spPr>
          <a:xfrm flipH="1">
            <a:off x="4835880" y="2359440"/>
            <a:ext cx="933120" cy="933120"/>
          </a:xfrm>
          <a:prstGeom prst="rect">
            <a:avLst/>
          </a:prstGeom>
          <a:ln>
            <a:noFill/>
          </a:ln>
        </p:spPr>
      </p:pic>
      <p:pic>
        <p:nvPicPr>
          <p:cNvPr id="96" name="Obrázek 9" descr=""/>
          <p:cNvPicPr/>
          <p:nvPr/>
        </p:nvPicPr>
        <p:blipFill>
          <a:blip r:embed="rId8"/>
          <a:stretch/>
        </p:blipFill>
        <p:spPr>
          <a:xfrm>
            <a:off x="10659240" y="4273920"/>
            <a:ext cx="1437480" cy="837720"/>
          </a:xfrm>
          <a:prstGeom prst="rect">
            <a:avLst/>
          </a:prstGeom>
          <a:ln>
            <a:noFill/>
          </a:ln>
        </p:spPr>
      </p:pic>
      <p:pic>
        <p:nvPicPr>
          <p:cNvPr id="97" name="Obrázek 10" descr=""/>
          <p:cNvPicPr/>
          <p:nvPr/>
        </p:nvPicPr>
        <p:blipFill>
          <a:blip r:embed="rId9"/>
          <a:stretch/>
        </p:blipFill>
        <p:spPr>
          <a:xfrm>
            <a:off x="9402840" y="5254560"/>
            <a:ext cx="2039400" cy="1551600"/>
          </a:xfrm>
          <a:prstGeom prst="rect">
            <a:avLst/>
          </a:prstGeom>
          <a:ln>
            <a:noFill/>
          </a:ln>
        </p:spPr>
      </p:pic>
      <p:pic>
        <p:nvPicPr>
          <p:cNvPr id="98" name="Obrázek 11" descr=""/>
          <p:cNvPicPr/>
          <p:nvPr/>
        </p:nvPicPr>
        <p:blipFill>
          <a:blip r:embed="rId10"/>
          <a:stretch/>
        </p:blipFill>
        <p:spPr>
          <a:xfrm>
            <a:off x="8116560" y="3742200"/>
            <a:ext cx="1664640" cy="1664640"/>
          </a:xfrm>
          <a:prstGeom prst="rect">
            <a:avLst/>
          </a:prstGeom>
          <a:ln>
            <a:noFill/>
          </a:ln>
        </p:spPr>
      </p:pic>
      <p:pic>
        <p:nvPicPr>
          <p:cNvPr id="99" name="Obrázek 12" descr=""/>
          <p:cNvPicPr/>
          <p:nvPr/>
        </p:nvPicPr>
        <p:blipFill>
          <a:blip r:embed="rId11"/>
          <a:stretch/>
        </p:blipFill>
        <p:spPr>
          <a:xfrm>
            <a:off x="6534720" y="5705640"/>
            <a:ext cx="1175040" cy="1152000"/>
          </a:xfrm>
          <a:prstGeom prst="rect">
            <a:avLst/>
          </a:prstGeom>
          <a:ln>
            <a:noFill/>
          </a:ln>
        </p:spPr>
      </p:pic>
      <p:pic>
        <p:nvPicPr>
          <p:cNvPr id="100" name="Obrázek 13" descr=""/>
          <p:cNvPicPr/>
          <p:nvPr/>
        </p:nvPicPr>
        <p:blipFill>
          <a:blip r:embed="rId12"/>
          <a:stretch/>
        </p:blipFill>
        <p:spPr>
          <a:xfrm>
            <a:off x="3818880" y="5729040"/>
            <a:ext cx="954000" cy="1105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TOLUEN,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  C₆H₅CH₃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bezbarvá hořlavá kapalina, charakteristického zápachu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používá se jako rozpouštědlo barviv a laků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jedovatá látka, páry jsou velmi toxické, dříve se zneužívala jako droga pro čichání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páry se vzduchem tvoří výbušnou směs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používá se pro výrobu TNT (výbušnina – trinitrotoluen, AC/DC)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https</a:t>
            </a:r>
            <a:r>
              <a:rPr b="0" lang="cs-CZ" sz="8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://</a:t>
            </a:r>
            <a:r>
              <a:rPr b="0" lang="cs-CZ" sz="800" spc="-1" strike="noStrike" u="sng">
                <a:solidFill>
                  <a:srgbClr val="0563c1"/>
                </a:solidFill>
                <a:uFillTx/>
                <a:latin typeface="Calibri"/>
                <a:hlinkClick r:id="rId3"/>
              </a:rPr>
              <a:t>www.youtube.com/watch?v=44XYEeD1A1U</a:t>
            </a:r>
            <a:r>
              <a:rPr b="0" lang="cs-CZ" sz="800" spc="-1" strike="noStrike" u="sng">
                <a:solidFill>
                  <a:srgbClr val="000000"/>
                </a:solidFill>
                <a:uFillTx/>
                <a:latin typeface="Calibri"/>
              </a:rPr>
              <a:t> </a:t>
            </a:r>
            <a:endParaRPr b="0" lang="cs-CZ" sz="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" name="Obrázek 1" descr=""/>
          <p:cNvPicPr/>
          <p:nvPr/>
        </p:nvPicPr>
        <p:blipFill>
          <a:blip r:embed="rId4"/>
          <a:stretch/>
        </p:blipFill>
        <p:spPr>
          <a:xfrm>
            <a:off x="8656920" y="43920"/>
            <a:ext cx="830880" cy="1519560"/>
          </a:xfrm>
          <a:prstGeom prst="rect">
            <a:avLst/>
          </a:prstGeom>
          <a:ln>
            <a:noFill/>
          </a:ln>
        </p:spPr>
      </p:pic>
      <p:pic>
        <p:nvPicPr>
          <p:cNvPr id="103" name="Obrázek 3" descr=""/>
          <p:cNvPicPr/>
          <p:nvPr/>
        </p:nvPicPr>
        <p:blipFill>
          <a:blip r:embed="rId5"/>
          <a:stretch/>
        </p:blipFill>
        <p:spPr>
          <a:xfrm>
            <a:off x="7688520" y="3137760"/>
            <a:ext cx="4349160" cy="3428640"/>
          </a:xfrm>
          <a:prstGeom prst="rect">
            <a:avLst/>
          </a:prstGeom>
          <a:ln>
            <a:noFill/>
          </a:ln>
        </p:spPr>
      </p:pic>
      <p:pic>
        <p:nvPicPr>
          <p:cNvPr id="104" name="Obrázek 4" descr=""/>
          <p:cNvPicPr/>
          <p:nvPr/>
        </p:nvPicPr>
        <p:blipFill>
          <a:blip r:embed="rId6"/>
          <a:stretch/>
        </p:blipFill>
        <p:spPr>
          <a:xfrm>
            <a:off x="81720" y="3137760"/>
            <a:ext cx="2266920" cy="2266920"/>
          </a:xfrm>
          <a:prstGeom prst="rect">
            <a:avLst/>
          </a:prstGeom>
          <a:ln>
            <a:noFill/>
          </a:ln>
        </p:spPr>
      </p:pic>
      <p:pic>
        <p:nvPicPr>
          <p:cNvPr id="105" name="Obrázek 5" descr=""/>
          <p:cNvPicPr/>
          <p:nvPr/>
        </p:nvPicPr>
        <p:blipFill>
          <a:blip r:embed="rId7"/>
          <a:stretch/>
        </p:blipFill>
        <p:spPr>
          <a:xfrm>
            <a:off x="2637000" y="3360960"/>
            <a:ext cx="1456200" cy="2043720"/>
          </a:xfrm>
          <a:prstGeom prst="rect">
            <a:avLst/>
          </a:prstGeom>
          <a:ln>
            <a:noFill/>
          </a:ln>
        </p:spPr>
      </p:pic>
      <p:pic>
        <p:nvPicPr>
          <p:cNvPr id="106" name="Obrázek 6" descr=""/>
          <p:cNvPicPr/>
          <p:nvPr/>
        </p:nvPicPr>
        <p:blipFill>
          <a:blip r:embed="rId8"/>
          <a:stretch/>
        </p:blipFill>
        <p:spPr>
          <a:xfrm>
            <a:off x="4805280" y="3283920"/>
            <a:ext cx="2276280" cy="2857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Application>LibreOffice/6.1.2.1$Windows_X86_64 LibreOffice_project/65905a128db06ba48db947242809d14d3f9a93fe</Application>
  <Words>187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2015-04-01T10:02:52Z</dcterms:created>
  <dc:creator>ucitel</dc:creator>
  <dc:description/>
  <dc:language>cs-CZ</dc:language>
  <cp:lastModifiedBy/>
  <dcterms:modified xsi:type="dcterms:W3CDTF">2019-05-20T13:01:38Z</dcterms:modified>
  <cp:revision>13</cp:revision>
  <dc:subject/>
  <dc:title>Areny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