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media/image9.png" ContentType="image/png"/>
  <Override PartName="/ppt/media/image7.jpeg" ContentType="image/jpeg"/>
  <Override PartName="/ppt/media/image1.png" ContentType="image/png"/>
  <Override PartName="/ppt/media/image8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youtube.com/watch?v=HXD9PAoLrAI" TargetMode="Externa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1523880" y="1122480"/>
            <a:ext cx="9142920" cy="2386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90000"/>
              </a:lnSpc>
            </a:pPr>
            <a:r>
              <a:rPr b="1" lang="cs-CZ" sz="6000" spc="-1" strike="noStrike" u="sng">
                <a:solidFill>
                  <a:srgbClr val="000000"/>
                </a:solidFill>
                <a:uFillTx/>
                <a:latin typeface="Calibri Light"/>
                <a:ea typeface="DejaVu Sans"/>
              </a:rPr>
              <a:t>Galvanický článek – zdroj elektrického proudu</a:t>
            </a:r>
            <a:endParaRPr b="0" lang="cs-CZ" sz="6000" spc="-1" strike="noStrike"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1523880" y="3602160"/>
            <a:ext cx="9142920" cy="165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str.: 19 - 20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Galvanický článek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8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1"/>
              </a:rPr>
              <a:t>https://www.youtube.com/watch?v=HXD9PAoLrAI</a:t>
            </a:r>
            <a:r>
              <a:rPr b="0" lang="cs-CZ" sz="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Luigi Galvani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                                </a:t>
            </a: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Alessandro Volta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(1737 – 1798)                                                        (1745 – 1827)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79" name="Obrázek 6" descr=""/>
          <p:cNvPicPr/>
          <p:nvPr/>
        </p:nvPicPr>
        <p:blipFill>
          <a:blip r:embed="rId2"/>
          <a:stretch/>
        </p:blipFill>
        <p:spPr>
          <a:xfrm>
            <a:off x="9592920" y="4722120"/>
            <a:ext cx="2218320" cy="1661400"/>
          </a:xfrm>
          <a:prstGeom prst="rect">
            <a:avLst/>
          </a:prstGeom>
          <a:ln>
            <a:noFill/>
          </a:ln>
        </p:spPr>
      </p:pic>
      <p:pic>
        <p:nvPicPr>
          <p:cNvPr id="80" name="Obrázek 7" descr=""/>
          <p:cNvPicPr/>
          <p:nvPr/>
        </p:nvPicPr>
        <p:blipFill>
          <a:blip r:embed="rId3"/>
          <a:stretch/>
        </p:blipFill>
        <p:spPr>
          <a:xfrm>
            <a:off x="9592920" y="2005560"/>
            <a:ext cx="2218320" cy="2056320"/>
          </a:xfrm>
          <a:prstGeom prst="rect">
            <a:avLst/>
          </a:prstGeom>
          <a:ln>
            <a:noFill/>
          </a:ln>
        </p:spPr>
      </p:pic>
      <p:pic>
        <p:nvPicPr>
          <p:cNvPr id="81" name="Obrázek 8" descr=""/>
          <p:cNvPicPr/>
          <p:nvPr/>
        </p:nvPicPr>
        <p:blipFill>
          <a:blip r:embed="rId4"/>
          <a:stretch/>
        </p:blipFill>
        <p:spPr>
          <a:xfrm>
            <a:off x="6620400" y="1991520"/>
            <a:ext cx="2745000" cy="3378600"/>
          </a:xfrm>
          <a:prstGeom prst="rect">
            <a:avLst/>
          </a:prstGeom>
          <a:ln>
            <a:noFill/>
          </a:ln>
        </p:spPr>
      </p:pic>
      <p:pic>
        <p:nvPicPr>
          <p:cNvPr id="82" name="Obrázek 9" descr=""/>
          <p:cNvPicPr/>
          <p:nvPr/>
        </p:nvPicPr>
        <p:blipFill>
          <a:blip r:embed="rId5"/>
          <a:stretch/>
        </p:blipFill>
        <p:spPr>
          <a:xfrm>
            <a:off x="339120" y="1991520"/>
            <a:ext cx="2473920" cy="3392640"/>
          </a:xfrm>
          <a:prstGeom prst="rect">
            <a:avLst/>
          </a:prstGeom>
          <a:ln>
            <a:noFill/>
          </a:ln>
        </p:spPr>
      </p:pic>
      <p:pic>
        <p:nvPicPr>
          <p:cNvPr id="83" name="Obrázek 1" descr=""/>
          <p:cNvPicPr/>
          <p:nvPr/>
        </p:nvPicPr>
        <p:blipFill>
          <a:blip r:embed="rId6"/>
          <a:stretch/>
        </p:blipFill>
        <p:spPr>
          <a:xfrm>
            <a:off x="3361320" y="2005560"/>
            <a:ext cx="3155760" cy="2845440"/>
          </a:xfrm>
          <a:prstGeom prst="rect">
            <a:avLst/>
          </a:prstGeom>
          <a:ln>
            <a:noFill/>
          </a:ln>
        </p:spPr>
      </p:pic>
      <p:pic>
        <p:nvPicPr>
          <p:cNvPr id="84" name="Obrázek 2" descr=""/>
          <p:cNvPicPr/>
          <p:nvPr/>
        </p:nvPicPr>
        <p:blipFill>
          <a:blip r:embed="rId7"/>
          <a:stretch/>
        </p:blipFill>
        <p:spPr>
          <a:xfrm>
            <a:off x="3193920" y="4991760"/>
            <a:ext cx="3449520" cy="2043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0" y="0"/>
            <a:ext cx="12191040" cy="685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Galvanický článek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  <p:pic>
        <p:nvPicPr>
          <p:cNvPr id="86" name="Obrázek 1" descr=""/>
          <p:cNvPicPr/>
          <p:nvPr/>
        </p:nvPicPr>
        <p:blipFill>
          <a:blip r:embed="rId1"/>
          <a:stretch/>
        </p:blipFill>
        <p:spPr>
          <a:xfrm>
            <a:off x="604080" y="627480"/>
            <a:ext cx="4520520" cy="3806640"/>
          </a:xfrm>
          <a:prstGeom prst="rect">
            <a:avLst/>
          </a:prstGeom>
          <a:ln>
            <a:noFill/>
          </a:ln>
        </p:spPr>
      </p:pic>
      <p:pic>
        <p:nvPicPr>
          <p:cNvPr id="87" name="Obrázek 3" descr=""/>
          <p:cNvPicPr/>
          <p:nvPr/>
        </p:nvPicPr>
        <p:blipFill>
          <a:blip r:embed="rId2"/>
          <a:stretch/>
        </p:blipFill>
        <p:spPr>
          <a:xfrm>
            <a:off x="7788240" y="627480"/>
            <a:ext cx="2958840" cy="3880080"/>
          </a:xfrm>
          <a:prstGeom prst="rect">
            <a:avLst/>
          </a:prstGeom>
          <a:ln>
            <a:noFill/>
          </a:ln>
        </p:spPr>
      </p:pic>
      <p:pic>
        <p:nvPicPr>
          <p:cNvPr id="88" name="Obrázek 5" descr=""/>
          <p:cNvPicPr/>
          <p:nvPr/>
        </p:nvPicPr>
        <p:blipFill>
          <a:blip r:embed="rId3"/>
          <a:stretch/>
        </p:blipFill>
        <p:spPr>
          <a:xfrm>
            <a:off x="3415680" y="4541040"/>
            <a:ext cx="5022720" cy="22096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75600"/>
            <a:ext cx="12191040" cy="678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Galvanický článek – zdroj elektrického proudu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Princip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Elektrická energie vzniká pohybem elektronů – vzniká chemická reakce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Elektrony se pohybují směrem k anodě a vzniká elektrický proud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Základní části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Elektrody: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	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katoda (-) zinek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anoda (+) měď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Elektrolyt: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 obsah článku – soli kyselin: síran zinečnatý, síran měďnatý, H₂SO₄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1" lang="cs-CZ" sz="2800" spc="-1" strike="noStrike" u="sng">
                <a:solidFill>
                  <a:srgbClr val="000000"/>
                </a:solidFill>
                <a:uFillTx/>
                <a:latin typeface="Calibri"/>
                <a:ea typeface="DejaVu Sans"/>
              </a:rPr>
              <a:t>Tužkové baterie – „baterky“ 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Katoda (-): zinek (obal baterie)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Anoda (+): uhlík (nahoře na baterii)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Elektrolyt: chlorid amonný NH₄Cl, kolem anody je burel MnO₂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Application>LibreOffice/6.1.2.1$Windows_X86_64 LibreOffice_project/65905a128db06ba48db947242809d14d3f9a93fe</Application>
  <Words>62</Words>
  <Paragraphs>21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2014-12-09T12:11:56Z</dcterms:created>
  <dc:creator>ucitel</dc:creator>
  <dc:description/>
  <dc:language>cs-CZ</dc:language>
  <cp:lastModifiedBy/>
  <dcterms:modified xsi:type="dcterms:W3CDTF">2021-01-14T15:29:25Z</dcterms:modified>
  <cp:revision>14</cp:revision>
  <dc:subject/>
  <dc:title>Galvanický článek – zdroj elektrického proudu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