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9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theme/theme9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14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  <p:sldMasterId id="2147483752" r:id="rId10"/>
    <p:sldMasterId id="2147483765" r:id="rId11"/>
    <p:sldMasterId id="2147483778" r:id="rId12"/>
    <p:sldMasterId id="2147483791" r:id="rId13"/>
  </p:sldMasterIdLst>
  <p:notesMasterIdLst>
    <p:notesMasterId r:id="rId14"/>
  </p:notesMasterIdLst>
  <p:sldIdLst>
    <p:sldId id="256" r:id="rId15"/>
    <p:sldId id="257" r:id="rId16"/>
    <p:sldId id="258" r:id="rId17"/>
    <p:sldId id="259" r:id="rId18"/>
    <p:sldId id="260" r:id="rId19"/>
    <p:sldId id="261" r:id="rId20"/>
    <p:sldId id="262" r:id="rId21"/>
    <p:sldId id="263" r:id="rId22"/>
    <p:sldId id="264" r:id="rId23"/>
    <p:sldId id="265" r:id="rId24"/>
    <p:sldId id="266" r:id="rId25"/>
    <p:sldId id="267" r:id="rId2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notesMaster" Target="notesMasters/notes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slide" Target="slides/slide10.xml"/><Relationship Id="rId25" Type="http://schemas.openxmlformats.org/officeDocument/2006/relationships/slide" Target="slides/slide11.xml"/><Relationship Id="rId26" Type="http://schemas.openxmlformats.org/officeDocument/2006/relationships/slide" Target="slides/slide1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sldImg"/>
          </p:nvPr>
        </p:nvSpPr>
        <p:spPr>
          <a:xfrm>
            <a:off x="1107000" y="812520"/>
            <a:ext cx="5345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přesun snímku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  <p:sp>
        <p:nvSpPr>
          <p:cNvPr id="4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9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0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0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CF8B6B26-F84F-4A29-8E4C-C35A53494EDC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CDF94EB2-DF5D-4FB2-9035-40B3636A8F6F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30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3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DA38C66-83EE-47B6-8F28-0B5764D6AA2F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57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8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576EE19E-523A-4C65-AE4E-E2185801BA2C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60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61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2940C0C4-20B9-4D55-9624-B62731C0D592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33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34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4E12F605-7E01-458F-BFB8-C48BA2397A21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36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37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827891FF-0D68-467E-ADE7-7913C146F6C8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39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40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5AADF754-7A24-4EA0-85A9-59A37BCF5E46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42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43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F4D0688-11BD-4958-B3BA-1E6D2BDC7F61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45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46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9C6DA1FB-005E-448A-B497-93B1E6EE316F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48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49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79A324FA-F3AF-410C-9BAD-CB6F7EA69606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51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2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TextShape 1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fld id="{F9390AB7-EEE0-4E5D-89BB-76A85AC7DD92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11</a:t>
            </a:fld>
            <a:endParaRPr b="0" lang="cs-CZ" sz="1400" spc="-1" strike="noStrike">
              <a:latin typeface="Arial"/>
            </a:endParaRPr>
          </a:p>
        </p:txBody>
      </p:sp>
      <p:sp>
        <p:nvSpPr>
          <p:cNvPr id="554" name="PlaceHolder 2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45280" cy="4008600"/>
          </a:xfrm>
          <a:prstGeom prst="rect">
            <a:avLst/>
          </a:prstGeom>
        </p:spPr>
      </p:sp>
      <p:sp>
        <p:nvSpPr>
          <p:cNvPr id="555" name="PlaceHolder 3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0B139096-F00C-47B1-9857-E185DD982B7C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693720" y="503280"/>
            <a:ext cx="3251160" cy="176544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4286160" y="1089000"/>
            <a:ext cx="5102280" cy="537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693720" y="2268360"/>
            <a:ext cx="3251160" cy="420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1194810F-785E-4344-B0AD-BF670FDFECDE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vert="ver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88AF19F4-9EC0-4EBA-8AAF-9AF6A329F3FE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7308720" y="301680"/>
            <a:ext cx="2266920" cy="5851440"/>
          </a:xfrm>
          <a:prstGeom prst="rect">
            <a:avLst/>
          </a:prstGeom>
        </p:spPr>
        <p:txBody>
          <a:bodyPr lIns="0" rIns="0" tIns="0" bIns="0" anchor="ctr" anchorCtr="1" vert="vert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503280" y="301680"/>
            <a:ext cx="6653160" cy="5851440"/>
          </a:xfrm>
          <a:prstGeom prst="rect">
            <a:avLst/>
          </a:prstGeom>
        </p:spPr>
        <p:txBody>
          <a:bodyPr lIns="0" rIns="0" tIns="0" bIns="0" vert="vert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latin typeface="Arial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latin typeface="Arial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latin typeface="Arial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3B038701-ABB2-4C63-A8DF-EF97EF95B12E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60360" y="1236600"/>
            <a:ext cx="7559640" cy="263196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41F15C44-6E81-4D66-8E6A-8A4A1E22B86E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C16DDD9-E65C-4D50-95A0-0516110C58B7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687240" y="1884240"/>
            <a:ext cx="8694720" cy="314496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60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7240" y="5059440"/>
            <a:ext cx="8694720" cy="1652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898989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E494CA41-0A74-421C-86BE-EDAC1DA2554A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03280" y="1768320"/>
            <a:ext cx="4459320" cy="438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114880" y="1768320"/>
            <a:ext cx="4460760" cy="4384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3C38F30E-9FC9-4B5D-940F-117649699E6E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93720" y="403200"/>
            <a:ext cx="8694720" cy="146052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93720" y="1852560"/>
            <a:ext cx="4265640" cy="907920"/>
          </a:xfrm>
          <a:prstGeom prst="rect">
            <a:avLst/>
          </a:prstGeom>
        </p:spPr>
        <p:txBody>
          <a:bodyPr lIns="0" rIns="0" tIns="0" bIns="0" anchor="b">
            <a:normAutofit fontScale="83000"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693720" y="2760840"/>
            <a:ext cx="4265640" cy="406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103720" y="1852560"/>
            <a:ext cx="4284720" cy="907920"/>
          </a:xfrm>
          <a:prstGeom prst="rect">
            <a:avLst/>
          </a:prstGeom>
        </p:spPr>
        <p:txBody>
          <a:bodyPr lIns="0" rIns="0" tIns="0" bIns="0" anchor="b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5103720" y="2760840"/>
            <a:ext cx="4284720" cy="4062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265D69F7-DFEB-4B23-8F13-6058CDD74E32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7E99D8D3-29A9-4BC2-9094-4BC0119F8E80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6E09A3A3-C775-471A-A67B-17DC7DC7D8F3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1</a:t>
            </a:fld>
            <a:endParaRPr b="0" lang="cs-CZ" sz="1400" spc="-1" strike="noStrike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93720" y="503280"/>
            <a:ext cx="3251160" cy="1765440"/>
          </a:xfrm>
          <a:prstGeom prst="rect">
            <a:avLst/>
          </a:prstGeom>
        </p:spPr>
        <p:txBody>
          <a:bodyPr lIns="0" rIns="0" tIns="0" bIns="0" anchor="b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Kliknutím lze upravit styl.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4286160" y="1089000"/>
            <a:ext cx="5102280" cy="537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br/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br/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br/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693720" y="2268360"/>
            <a:ext cx="3251160" cy="4200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600" spc="-1" strike="noStrike">
                <a:solidFill>
                  <a:srgbClr val="000000"/>
                </a:solidFill>
                <a:latin typeface="Arial"/>
                <a:ea typeface="Microsoft YaHei"/>
              </a:rPr>
              <a:t>Po kliknutí můžete upravovat styly textu v předloze.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Ctr="1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DB246794-F018-480C-BD2D-BFEE21E0CBE5}" type="slidenum">
              <a:rPr b="0" lang="cs-CZ" sz="1400" spc="-1" strike="noStrike">
                <a:solidFill>
                  <a:srgbClr val="000000"/>
                </a:solidFill>
                <a:latin typeface="Times New Roman"/>
                <a:ea typeface="Segoe UI"/>
              </a:rPr>
              <a:t>&lt;číslo&gt;</a:t>
            </a:fld>
            <a:endParaRPr b="0" lang="cs-CZ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8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1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85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Pracovní činnosti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0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Středa každý týden 12:35  - 13:20</a:t>
            </a:r>
            <a:endParaRPr b="0" lang="cs-CZ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cs-CZ" sz="3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Pomůcky:</a:t>
            </a:r>
            <a:endParaRPr b="0" lang="cs-CZ" sz="3000" spc="-1" strike="noStrike">
              <a:latin typeface="Arial"/>
            </a:endParaRPr>
          </a:p>
          <a:p>
            <a:pPr lvl="1" marL="685800" indent="-228600">
              <a:lnSpc>
                <a:spcPct val="8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Mikrotužka</a:t>
            </a:r>
            <a:endParaRPr b="0" lang="cs-CZ" sz="3000" spc="-1" strike="noStrike">
              <a:latin typeface="Arial"/>
            </a:endParaRPr>
          </a:p>
          <a:p>
            <a:pPr lvl="1" marL="685800" indent="-228600">
              <a:lnSpc>
                <a:spcPct val="8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Pravítko, trojúhelník (2 trojúhelníky)</a:t>
            </a:r>
            <a:endParaRPr b="0" lang="cs-CZ" sz="3000" spc="-1" strike="noStrike">
              <a:latin typeface="Arial"/>
            </a:endParaRPr>
          </a:p>
          <a:p>
            <a:pPr lvl="1" marL="685800" indent="-228600">
              <a:lnSpc>
                <a:spcPct val="8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Kružítko</a:t>
            </a:r>
            <a:endParaRPr b="0" lang="cs-CZ" sz="3000" spc="-1" strike="noStrike">
              <a:latin typeface="Arial"/>
            </a:endParaRPr>
          </a:p>
          <a:p>
            <a:pPr lvl="1" marL="685800" indent="-228600">
              <a:lnSpc>
                <a:spcPct val="8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Úhloměr</a:t>
            </a:r>
            <a:endParaRPr b="0" lang="cs-CZ" sz="3000" spc="-1" strike="noStrike">
              <a:latin typeface="Arial"/>
            </a:endParaRPr>
          </a:p>
          <a:p>
            <a:pPr lvl="1" marL="685800" indent="-228600">
              <a:lnSpc>
                <a:spcPct val="8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000" spc="-1" strike="noStrike">
                <a:solidFill>
                  <a:srgbClr val="000000"/>
                </a:solidFill>
                <a:latin typeface="Arial"/>
                <a:ea typeface="Microsoft YaHei"/>
              </a:rPr>
              <a:t>Nelinkovaný sešit A4</a:t>
            </a:r>
            <a:endParaRPr b="0" lang="cs-CZ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" name="Obrázek 1" descr=""/>
          <p:cNvPicPr/>
          <p:nvPr/>
        </p:nvPicPr>
        <p:blipFill>
          <a:blip r:embed="rId1"/>
          <a:stretch/>
        </p:blipFill>
        <p:spPr>
          <a:xfrm>
            <a:off x="243720" y="254520"/>
            <a:ext cx="9709920" cy="713592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úkol: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2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Sestroj trojúhelník ABC s opsanou kružnicí k.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a = 6 cm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b = 8 cm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c = 10 cm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8" name="" descr=""/>
          <p:cNvPicPr/>
          <p:nvPr/>
        </p:nvPicPr>
        <p:blipFill>
          <a:blip r:embed="rId1"/>
          <a:stretch/>
        </p:blipFill>
        <p:spPr>
          <a:xfrm>
            <a:off x="288000" y="493200"/>
            <a:ext cx="9789840" cy="676368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Pracovní činnost</a:t>
            </a: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i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0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Hodnocení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Práce v hodině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Odevzdané pracovní listy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Vypracované výkresy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Aktivita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Technické kreslení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0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rm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  <p:pic>
        <p:nvPicPr>
          <p:cNvPr id="508" name="" descr=""/>
          <p:cNvPicPr/>
          <p:nvPr/>
        </p:nvPicPr>
        <p:blipFill>
          <a:blip r:embed="rId1"/>
          <a:stretch/>
        </p:blipFill>
        <p:spPr>
          <a:xfrm>
            <a:off x="1080000" y="1769040"/>
            <a:ext cx="8183880" cy="504684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Technický výkres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1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zobrazuje vyráběnou součást, stavbu … ve vhodně zvoleném měřítku: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zjednodušeně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jednotně (všichni konstruktéři používají stejná pravidla = NORMY)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jednoznačně (každý, kdo výkres čte, ho čte stejně)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Formát technických výkresů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1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u nás formáty řady A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výchozí A0 je obdélník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plocha 1 m²  (1189 x 841 mm)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696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poměr stran 1:√2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696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další formát vytvoříme rozdělením delší strany na 1/2</a:t>
            </a:r>
            <a:endParaRPr b="0" lang="cs-CZ" sz="32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141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3696" spc="-1" strike="noStrike" baseline="30000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" name="" descr=""/>
          <p:cNvPicPr/>
          <p:nvPr/>
        </p:nvPicPr>
        <p:blipFill>
          <a:blip r:embed="rId1"/>
          <a:stretch/>
        </p:blipFill>
        <p:spPr>
          <a:xfrm>
            <a:off x="216000" y="276840"/>
            <a:ext cx="9504000" cy="7128000"/>
          </a:xfrm>
          <a:prstGeom prst="rect">
            <a:avLst/>
          </a:prstGeom>
          <a:ln w="12600">
            <a:noFill/>
          </a:ln>
        </p:spPr>
      </p:pic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Výkresy na základní škole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15" name="CustomShape 2"/>
          <p:cNvSpPr/>
          <p:nvPr/>
        </p:nvSpPr>
        <p:spPr>
          <a:xfrm>
            <a:off x="1080000" y="2592000"/>
            <a:ext cx="2016000" cy="3024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6" name="CustomShape 3"/>
          <p:cNvSpPr/>
          <p:nvPr/>
        </p:nvSpPr>
        <p:spPr>
          <a:xfrm>
            <a:off x="4248000" y="2592000"/>
            <a:ext cx="4248000" cy="3024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17" name="TextShape 4"/>
          <p:cNvSpPr txBox="1"/>
          <p:nvPr/>
        </p:nvSpPr>
        <p:spPr>
          <a:xfrm>
            <a:off x="1656000" y="4913280"/>
            <a:ext cx="1296000" cy="4867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A4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18" name="TextShape 5"/>
          <p:cNvSpPr txBox="1"/>
          <p:nvPr/>
        </p:nvSpPr>
        <p:spPr>
          <a:xfrm>
            <a:off x="6008760" y="4912920"/>
            <a:ext cx="615240" cy="4870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Microsoft YaHei"/>
              </a:rPr>
              <a:t>A3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19" name="TextShape 6"/>
          <p:cNvSpPr txBox="1"/>
          <p:nvPr/>
        </p:nvSpPr>
        <p:spPr>
          <a:xfrm>
            <a:off x="1008000" y="5976000"/>
            <a:ext cx="216000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210 x 297 mm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20" name="TextShape 7"/>
          <p:cNvSpPr txBox="1"/>
          <p:nvPr/>
        </p:nvSpPr>
        <p:spPr>
          <a:xfrm>
            <a:off x="5501160" y="5845320"/>
            <a:ext cx="1626840" cy="34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420 x 297 mm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Měřítka tech. výkresů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2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Měřítko je poměr mezi rozměry obrazu na výkresu a rozměry skutečného předmětu.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obraz a předmět ve </a:t>
            </a: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skutečné velikosti M 1 : 1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zmenšení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rozměrného předmětu (1 : 2, 1 : 5, 1 : 10, 1 : 20, 1 : 50, 1 : 100)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zvětšení</a:t>
            </a: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drobného předmětu (2 : 1, 5 : 1, 10 : 1)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 anchorCtr="1">
            <a:sp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  <a:ea typeface="Microsoft YaHei"/>
              </a:rPr>
              <a:t>Typy čar tech. výkresů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24" name="TextShape 2"/>
          <p:cNvSpPr txBox="1"/>
          <p:nvPr/>
        </p:nvSpPr>
        <p:spPr>
          <a:xfrm>
            <a:off x="504000" y="2008080"/>
            <a:ext cx="9071640" cy="41454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plná tenká - kótovací a pomocné čáry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plná tlustá - viditelné hrany a obrysy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čárkovaná tenká - neviditelné obrysy</a:t>
            </a:r>
            <a:endParaRPr b="0" lang="cs-CZ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čerchovaná tenká - osy  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Application>LibreOffice/6.1.4.2$Windows_X86_64 LibreOffice_project/9d0f32d1f0b509096fd65e0d4bec26ddd1938fd3</Application>
  <Words>474</Words>
  <Paragraphs>131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2017-09-21T08:24:12Z</dcterms:created>
  <dc:creator/>
  <dc:description/>
  <dc:language>cs-CZ</dc:language>
  <cp:lastModifiedBy/>
  <dcterms:modified xsi:type="dcterms:W3CDTF">2020-12-21T08:23:02Z</dcterms:modified>
  <cp:revision>20</cp:revision>
  <dc:subject/>
  <dc:title>Pracovní činnosti</dc:title>
</cp:coreProperties>
</file>