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8.jpeg" ContentType="image/jpeg"/>
  <Override PartName="/ppt/media/image1.gif" ContentType="image/gif"/>
  <Override PartName="/ppt/media/image2.png" ContentType="image/png"/>
  <Override PartName="/ppt/media/image5.png" ContentType="image/png"/>
  <Override PartName="/ppt/media/image3.jpeg" ContentType="image/jpeg"/>
  <Override PartName="/ppt/media/image6.jpeg" ContentType="image/jpeg"/>
  <Override PartName="/ppt/media/image4.png" ContentType="image/png"/>
  <Override PartName="/ppt/media/image9.png" ContentType="image/png"/>
  <Override PartName="/ppt/media/image7.jpeg" ContentType="image/jpeg"/>
  <Override PartName="/ppt/media/image10.png" ContentType="image/png"/>
  <Override PartName="/ppt/media/image11.png" ContentType="image/png"/>
  <Override PartName="/ppt/media/image12.jpeg" ContentType="image/jpeg"/>
  <Override PartName="/ppt/media/image1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X5pCzqWHy0c" TargetMode="External"/><Relationship Id="rId2" Type="http://schemas.openxmlformats.org/officeDocument/2006/relationships/hyperlink" Target="https://www.youtube.com/watch?v=vVQOR5ka2CY" TargetMode="External"/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dZXJmz2lP-I" TargetMode="External"/><Relationship Id="rId2" Type="http://schemas.openxmlformats.org/officeDocument/2006/relationships/hyperlink" Target="https://www.youtube.com/watch?v=bU4CZNVHj1g" TargetMode="External"/><Relationship Id="rId3" Type="http://schemas.openxmlformats.org/officeDocument/2006/relationships/hyperlink" Target="https://www.youtube.com/watch?v=bU4CZNVHj1g" TargetMode="External"/><Relationship Id="rId4" Type="http://schemas.openxmlformats.org/officeDocument/2006/relationships/hyperlink" Target="https://www.youtube.com/watch?v=4SsHZeJdxG8" TargetMode="External"/><Relationship Id="rId5" Type="http://schemas.openxmlformats.org/officeDocument/2006/relationships/hyperlink" Target="https://www.youtube.com/watch?v=4SsHZeJdxG8" TargetMode="External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jpeg"/><Relationship Id="rId5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Alkany, cykloalkany</a:t>
            </a:r>
            <a:endParaRPr b="0" lang="cs-CZ" sz="60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str.: 36 - 39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0"/>
            <a:ext cx="12191400" cy="679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ALKANY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koncovka názvu – an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pouze jednoduché vazby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obecný vzorec: C</a:t>
            </a:r>
            <a:r>
              <a:rPr b="0" lang="cs-CZ" sz="2800" spc="-1" strike="noStrike" baseline="-25000">
                <a:solidFill>
                  <a:srgbClr val="000000"/>
                </a:solidFill>
                <a:latin typeface="Calibri"/>
              </a:rPr>
              <a:t>n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H</a:t>
            </a:r>
            <a:r>
              <a:rPr b="0" lang="cs-CZ" sz="2800" spc="-1" strike="noStrike" baseline="-25000">
                <a:solidFill>
                  <a:srgbClr val="000000"/>
                </a:solidFill>
                <a:latin typeface="Calibri"/>
              </a:rPr>
              <a:t>2n+2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základní řada uhlovodíků, od alkanů se odvozují  všechny ostatní uhlovodíky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METHAN CH₄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bezbarvá plynná látka, bez zápachu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je hlavní složkou zemního plynu, bahenního plynu, bioplynu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se vzduchem tvoří výbušnou směs (doly)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využívá se jako palivo  - zemní plyn (sporáky, topení)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významná látka pro chemický průmysl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https://www.youtube.com/watch?v=X5pCzqWHy0c</a:t>
            </a:r>
            <a:r>
              <a:rPr b="0" lang="cs-CZ" sz="800" spc="-1" strike="noStrike">
                <a:solidFill>
                  <a:srgbClr val="000000"/>
                </a:solidFill>
                <a:latin typeface="Calibri"/>
              </a:rPr>
              <a:t>       cesta zemního plynu k zákazníkům       4:40</a:t>
            </a:r>
            <a:endParaRPr b="0" lang="cs-CZ" sz="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8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https://www.youtube.com/watch?v=vVQOR5ka2CY</a:t>
            </a:r>
            <a:r>
              <a:rPr b="0" lang="cs-CZ" sz="800" spc="-1" strike="noStrike">
                <a:solidFill>
                  <a:srgbClr val="000000"/>
                </a:solidFill>
                <a:latin typeface="Calibri"/>
              </a:rPr>
              <a:t>       těžba z.p. na Sibiři      3:35</a:t>
            </a:r>
            <a:endParaRPr b="0" lang="cs-CZ" sz="800" spc="-1" strike="noStrike">
              <a:latin typeface="Arial"/>
            </a:endParaRPr>
          </a:p>
        </p:txBody>
      </p:sp>
      <p:pic>
        <p:nvPicPr>
          <p:cNvPr id="79" name="Obrázek 3" descr=""/>
          <p:cNvPicPr/>
          <p:nvPr/>
        </p:nvPicPr>
        <p:blipFill>
          <a:blip r:embed="rId3"/>
          <a:stretch/>
        </p:blipFill>
        <p:spPr>
          <a:xfrm>
            <a:off x="5557320" y="2614680"/>
            <a:ext cx="1219680" cy="1304280"/>
          </a:xfrm>
          <a:prstGeom prst="rect">
            <a:avLst/>
          </a:prstGeom>
          <a:ln>
            <a:noFill/>
          </a:ln>
        </p:spPr>
      </p:pic>
      <p:pic>
        <p:nvPicPr>
          <p:cNvPr id="80" name="Obrázek 4" descr=""/>
          <p:cNvPicPr/>
          <p:nvPr/>
        </p:nvPicPr>
        <p:blipFill>
          <a:blip r:embed="rId4"/>
          <a:stretch/>
        </p:blipFill>
        <p:spPr>
          <a:xfrm>
            <a:off x="9384840" y="2614680"/>
            <a:ext cx="1625040" cy="1625040"/>
          </a:xfrm>
          <a:prstGeom prst="rect">
            <a:avLst/>
          </a:prstGeom>
          <a:ln>
            <a:noFill/>
          </a:ln>
        </p:spPr>
      </p:pic>
      <p:pic>
        <p:nvPicPr>
          <p:cNvPr id="81" name="Obrázek 5" descr=""/>
          <p:cNvPicPr/>
          <p:nvPr/>
        </p:nvPicPr>
        <p:blipFill>
          <a:blip r:embed="rId5"/>
          <a:stretch/>
        </p:blipFill>
        <p:spPr>
          <a:xfrm>
            <a:off x="8227800" y="4608000"/>
            <a:ext cx="3796200" cy="2134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0"/>
            <a:ext cx="12191400" cy="679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PROPAN, BUTAN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propan: C₃H₈, CH₃CH₂CH₃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butan: C₄H₁₀, CH₃CH₂CH₂CH₃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bezbarvé plynné látky, bez zápachu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se vzduchem tvoří výbušnou směs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používá se jako palivo do sporáků, cestovních vařičů, lamp, LPG – auta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při spalování vzniká velmi málo škodlivých látek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uchovávají se v tlakových lahvích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                                               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800" spc="-1" strike="noStrike">
                <a:solidFill>
                  <a:srgbClr val="000000"/>
                </a:solidFill>
                <a:latin typeface="Calibri"/>
              </a:rPr>
              <a:t>                                                                                                                                                                                              </a:t>
            </a:r>
            <a:r>
              <a:rPr b="0" lang="cs-CZ" sz="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https://www.youtube.com/watch?v=dZXJmz2lP-I</a:t>
            </a:r>
            <a:r>
              <a:rPr b="0" lang="cs-CZ" sz="800" spc="-1" strike="noStrike">
                <a:solidFill>
                  <a:srgbClr val="000000"/>
                </a:solidFill>
                <a:latin typeface="Calibri"/>
              </a:rPr>
              <a:t>            propan butan – technické zacházení, bezpečnost   6:49</a:t>
            </a:r>
            <a:endParaRPr b="0" lang="cs-CZ" sz="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800" spc="-1" strike="noStrike">
                <a:solidFill>
                  <a:srgbClr val="000000"/>
                </a:solidFill>
                <a:latin typeface="Calibri"/>
              </a:rPr>
              <a:t>                                                                                                                                                                                             </a:t>
            </a:r>
            <a:r>
              <a:rPr b="0" lang="cs-CZ" sz="8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https://</a:t>
            </a:r>
            <a:r>
              <a:rPr b="0" lang="cs-CZ" sz="800" spc="-1" strike="noStrike" u="sng">
                <a:solidFill>
                  <a:srgbClr val="0563c1"/>
                </a:solidFill>
                <a:uFillTx/>
                <a:latin typeface="Calibri"/>
                <a:hlinkClick r:id="rId3"/>
              </a:rPr>
              <a:t>www.youtube.com/watch?v=bU4CZNVHj1g</a:t>
            </a:r>
            <a:r>
              <a:rPr b="0" lang="cs-CZ" sz="800" spc="-1" strike="noStrike">
                <a:solidFill>
                  <a:srgbClr val="000000"/>
                </a:solidFill>
                <a:latin typeface="Calibri"/>
              </a:rPr>
              <a:t>            výbuch - hasiči      1:45, </a:t>
            </a:r>
            <a:r>
              <a:rPr b="0" lang="cs-CZ" sz="800" spc="-1" strike="noStrike" u="sng">
                <a:solidFill>
                  <a:srgbClr val="0563c1"/>
                </a:solidFill>
                <a:uFillTx/>
                <a:latin typeface="Calibri"/>
                <a:hlinkClick r:id="rId4"/>
              </a:rPr>
              <a:t>https://</a:t>
            </a:r>
            <a:r>
              <a:rPr b="0" lang="cs-CZ" sz="800" spc="-1" strike="noStrike" u="sng">
                <a:solidFill>
                  <a:srgbClr val="0563c1"/>
                </a:solidFill>
                <a:uFillTx/>
                <a:latin typeface="Calibri"/>
                <a:hlinkClick r:id="rId5"/>
              </a:rPr>
              <a:t>www.youtube.com/watch?v=4SsHZeJdxG8</a:t>
            </a:r>
            <a:r>
              <a:rPr b="0" lang="cs-CZ" sz="800" spc="-1" strike="noStrike">
                <a:solidFill>
                  <a:srgbClr val="000000"/>
                </a:solidFill>
                <a:latin typeface="Calibri"/>
              </a:rPr>
              <a:t>   auta    7:45</a:t>
            </a:r>
            <a:endParaRPr b="0" lang="cs-CZ" sz="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800" spc="-1" strike="noStrike">
              <a:latin typeface="Arial"/>
            </a:endParaRPr>
          </a:p>
        </p:txBody>
      </p:sp>
      <p:pic>
        <p:nvPicPr>
          <p:cNvPr id="83" name="Obrázek 1" descr=""/>
          <p:cNvPicPr/>
          <p:nvPr/>
        </p:nvPicPr>
        <p:blipFill>
          <a:blip r:embed="rId6"/>
          <a:stretch/>
        </p:blipFill>
        <p:spPr>
          <a:xfrm>
            <a:off x="4968000" y="383760"/>
            <a:ext cx="2186280" cy="1610640"/>
          </a:xfrm>
          <a:prstGeom prst="rect">
            <a:avLst/>
          </a:prstGeom>
          <a:ln>
            <a:noFill/>
          </a:ln>
        </p:spPr>
      </p:pic>
      <p:pic>
        <p:nvPicPr>
          <p:cNvPr id="84" name="Obrázek 3" descr=""/>
          <p:cNvPicPr/>
          <p:nvPr/>
        </p:nvPicPr>
        <p:blipFill>
          <a:blip r:embed="rId7"/>
          <a:stretch/>
        </p:blipFill>
        <p:spPr>
          <a:xfrm>
            <a:off x="8784000" y="465480"/>
            <a:ext cx="2461320" cy="1504440"/>
          </a:xfrm>
          <a:prstGeom prst="rect">
            <a:avLst/>
          </a:prstGeom>
          <a:ln>
            <a:noFill/>
          </a:ln>
        </p:spPr>
      </p:pic>
      <p:pic>
        <p:nvPicPr>
          <p:cNvPr id="85" name="Obrázek 4" descr=""/>
          <p:cNvPicPr/>
          <p:nvPr/>
        </p:nvPicPr>
        <p:blipFill>
          <a:blip r:embed="rId8"/>
          <a:stretch/>
        </p:blipFill>
        <p:spPr>
          <a:xfrm>
            <a:off x="8928000" y="3894480"/>
            <a:ext cx="1874520" cy="1499400"/>
          </a:xfrm>
          <a:prstGeom prst="rect">
            <a:avLst/>
          </a:prstGeom>
          <a:ln>
            <a:noFill/>
          </a:ln>
        </p:spPr>
      </p:pic>
      <p:pic>
        <p:nvPicPr>
          <p:cNvPr id="86" name="Obrázek 5" descr=""/>
          <p:cNvPicPr/>
          <p:nvPr/>
        </p:nvPicPr>
        <p:blipFill>
          <a:blip r:embed="rId9"/>
          <a:stretch/>
        </p:blipFill>
        <p:spPr>
          <a:xfrm>
            <a:off x="5437080" y="4320000"/>
            <a:ext cx="1537920" cy="1537920"/>
          </a:xfrm>
          <a:prstGeom prst="rect">
            <a:avLst/>
          </a:prstGeom>
          <a:ln>
            <a:noFill/>
          </a:ln>
        </p:spPr>
      </p:pic>
      <p:pic>
        <p:nvPicPr>
          <p:cNvPr id="87" name="Obrázek 6" descr=""/>
          <p:cNvPicPr/>
          <p:nvPr/>
        </p:nvPicPr>
        <p:blipFill>
          <a:blip r:embed="rId10"/>
          <a:stretch/>
        </p:blipFill>
        <p:spPr>
          <a:xfrm>
            <a:off x="892440" y="4828320"/>
            <a:ext cx="2491560" cy="1868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0"/>
            <a:ext cx="12191400" cy="679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CYKLOALKANY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předpona – cyklo, koncovka  - an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pouze jednoduché vazby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obecný vzorec: C</a:t>
            </a:r>
            <a:r>
              <a:rPr b="0" lang="cs-CZ" sz="2800" spc="-1" strike="noStrike" baseline="-25000">
                <a:solidFill>
                  <a:srgbClr val="000000"/>
                </a:solidFill>
                <a:latin typeface="Calibri"/>
              </a:rPr>
              <a:t>n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H</a:t>
            </a:r>
            <a:r>
              <a:rPr b="0" lang="cs-CZ" sz="2800" spc="-1" strike="noStrike" baseline="-25000">
                <a:solidFill>
                  <a:srgbClr val="000000"/>
                </a:solidFill>
                <a:latin typeface="Calibri"/>
              </a:rPr>
              <a:t>2n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tvoří uzavřený řetězec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CYKLOHEXAN C₆H₁₂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bezbarvá kapalná hořlavá látka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používá se pro výrobu plastů, rozpouštědel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 laboratořích se využívá pro analýzu jiných chemických látek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  <p:pic>
        <p:nvPicPr>
          <p:cNvPr id="89" name="Obrázek 1" descr=""/>
          <p:cNvPicPr/>
          <p:nvPr/>
        </p:nvPicPr>
        <p:blipFill>
          <a:blip r:embed="rId1"/>
          <a:stretch/>
        </p:blipFill>
        <p:spPr>
          <a:xfrm>
            <a:off x="5144400" y="771840"/>
            <a:ext cx="2290680" cy="3006720"/>
          </a:xfrm>
          <a:prstGeom prst="rect">
            <a:avLst/>
          </a:prstGeom>
          <a:ln>
            <a:noFill/>
          </a:ln>
        </p:spPr>
      </p:pic>
      <p:pic>
        <p:nvPicPr>
          <p:cNvPr id="90" name="Obrázek 3" descr=""/>
          <p:cNvPicPr/>
          <p:nvPr/>
        </p:nvPicPr>
        <p:blipFill>
          <a:blip r:embed="rId2"/>
          <a:stretch/>
        </p:blipFill>
        <p:spPr>
          <a:xfrm>
            <a:off x="10152000" y="4619160"/>
            <a:ext cx="1800000" cy="1966680"/>
          </a:xfrm>
          <a:prstGeom prst="rect">
            <a:avLst/>
          </a:prstGeom>
          <a:ln>
            <a:noFill/>
          </a:ln>
        </p:spPr>
      </p:pic>
      <p:pic>
        <p:nvPicPr>
          <p:cNvPr id="91" name="Obrázek 4" descr=""/>
          <p:cNvPicPr/>
          <p:nvPr/>
        </p:nvPicPr>
        <p:blipFill>
          <a:blip r:embed="rId3"/>
          <a:stretch/>
        </p:blipFill>
        <p:spPr>
          <a:xfrm>
            <a:off x="7919280" y="132120"/>
            <a:ext cx="2297880" cy="1915200"/>
          </a:xfrm>
          <a:prstGeom prst="rect">
            <a:avLst/>
          </a:prstGeom>
          <a:ln>
            <a:noFill/>
          </a:ln>
        </p:spPr>
      </p:pic>
      <p:pic>
        <p:nvPicPr>
          <p:cNvPr id="92" name="Obrázek 5" descr=""/>
          <p:cNvPicPr/>
          <p:nvPr/>
        </p:nvPicPr>
        <p:blipFill>
          <a:blip r:embed="rId4"/>
          <a:stretch/>
        </p:blipFill>
        <p:spPr>
          <a:xfrm>
            <a:off x="7919280" y="2450160"/>
            <a:ext cx="2118600" cy="2244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cyklopropan                                    cyklobutan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                           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CH₂                                            CH₂                CH₂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     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              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CH₂                  CH₂                                CH₂                 CH₂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cyklopentan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                                                   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CH₂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                                     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CH₂                    CH₂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                                     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CH₂                    CH₂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         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  <p:sp>
        <p:nvSpPr>
          <p:cNvPr id="94" name="Line 2"/>
          <p:cNvSpPr/>
          <p:nvPr/>
        </p:nvSpPr>
        <p:spPr>
          <a:xfrm>
            <a:off x="3120480" y="1006560"/>
            <a:ext cx="419400" cy="52848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Line 3"/>
          <p:cNvSpPr/>
          <p:nvPr/>
        </p:nvSpPr>
        <p:spPr>
          <a:xfrm flipH="1">
            <a:off x="2264760" y="1006560"/>
            <a:ext cx="436320" cy="52848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Line 4"/>
          <p:cNvSpPr/>
          <p:nvPr/>
        </p:nvSpPr>
        <p:spPr>
          <a:xfrm>
            <a:off x="2323440" y="1744560"/>
            <a:ext cx="1141200" cy="864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7" name="Obrázek 10" descr=""/>
          <p:cNvPicPr/>
          <p:nvPr/>
        </p:nvPicPr>
        <p:blipFill>
          <a:blip r:embed="rId1"/>
          <a:stretch/>
        </p:blipFill>
        <p:spPr>
          <a:xfrm>
            <a:off x="7257600" y="723960"/>
            <a:ext cx="1163880" cy="36000"/>
          </a:xfrm>
          <a:prstGeom prst="rect">
            <a:avLst/>
          </a:prstGeom>
          <a:ln>
            <a:noFill/>
          </a:ln>
        </p:spPr>
      </p:pic>
      <p:sp>
        <p:nvSpPr>
          <p:cNvPr id="98" name="Line 5"/>
          <p:cNvSpPr/>
          <p:nvPr/>
        </p:nvSpPr>
        <p:spPr>
          <a:xfrm>
            <a:off x="7359120" y="1753200"/>
            <a:ext cx="1140840" cy="828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Line 6"/>
          <p:cNvSpPr/>
          <p:nvPr/>
        </p:nvSpPr>
        <p:spPr>
          <a:xfrm>
            <a:off x="6939720" y="956160"/>
            <a:ext cx="16920" cy="57888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Line 7"/>
          <p:cNvSpPr/>
          <p:nvPr/>
        </p:nvSpPr>
        <p:spPr>
          <a:xfrm>
            <a:off x="8806320" y="916560"/>
            <a:ext cx="0" cy="61848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Line 8"/>
          <p:cNvSpPr/>
          <p:nvPr/>
        </p:nvSpPr>
        <p:spPr>
          <a:xfrm>
            <a:off x="4163400" y="5856480"/>
            <a:ext cx="1140840" cy="828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Line 9"/>
          <p:cNvSpPr/>
          <p:nvPr/>
        </p:nvSpPr>
        <p:spPr>
          <a:xfrm>
            <a:off x="4883040" y="4062600"/>
            <a:ext cx="836280" cy="57528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Line 10"/>
          <p:cNvSpPr/>
          <p:nvPr/>
        </p:nvSpPr>
        <p:spPr>
          <a:xfrm flipH="1">
            <a:off x="3958920" y="4062600"/>
            <a:ext cx="714240" cy="65052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Line 11"/>
          <p:cNvSpPr/>
          <p:nvPr/>
        </p:nvSpPr>
        <p:spPr>
          <a:xfrm>
            <a:off x="3641760" y="5039280"/>
            <a:ext cx="17280" cy="57924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Line 12"/>
          <p:cNvSpPr/>
          <p:nvPr/>
        </p:nvSpPr>
        <p:spPr>
          <a:xfrm>
            <a:off x="5800680" y="5039280"/>
            <a:ext cx="16920" cy="57924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Application>LibreOffice/6.1.2.1$Windows_X86_64 LibreOffice_project/65905a128db06ba48db947242809d14d3f9a93fe</Application>
  <Words>266</Words>
  <Paragraphs>64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2015-03-25T07:09:48Z</dcterms:created>
  <dc:creator>ucitel</dc:creator>
  <dc:description/>
  <dc:language>cs-CZ</dc:language>
  <cp:lastModifiedBy/>
  <dcterms:modified xsi:type="dcterms:W3CDTF">2019-03-27T12:54:29Z</dcterms:modified>
  <cp:revision>20</cp:revision>
  <dc:subject/>
  <dc:title>Alkany, cykloalkany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