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1" lang="cs-CZ" sz="6000" spc="-1" strike="noStrike" u="sng">
                <a:solidFill>
                  <a:srgbClr val="000000"/>
                </a:solidFill>
                <a:uFillTx/>
                <a:latin typeface="Calibri Light"/>
              </a:rPr>
              <a:t>Základní názvosloví uhlovodíků</a:t>
            </a:r>
            <a:endParaRPr b="0" lang="cs-CZ" sz="60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0" lang="cs-CZ" sz="4000" spc="-1" strike="noStrike">
                <a:solidFill>
                  <a:srgbClr val="000000"/>
                </a:solidFill>
                <a:latin typeface="Calibri Light"/>
              </a:rPr>
              <a:t>(str. 36  - 37)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Názvosloví uhlovodíků – základní principy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Uhlovodíky: obsahují pouze uhlík a vodík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uhlík je vždy čtyřvazný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vodík je vždy jednovazný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název se odvozuje podle počtu atomů uhlíku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ETHAN: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strukturní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              H    H        s vyznačenými vazbami, každý atom zvlášť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       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 – C – C – H                            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racionální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CH₃CH₃                H    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píšeme po skupinách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molekulový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  atom prvku je většinou jenom jednou (číslem vpravo dole se udává počet atomů prvku)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C₂H₆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pic>
        <p:nvPicPr>
          <p:cNvPr id="79" name="Obrázek 36" descr=""/>
          <p:cNvPicPr/>
          <p:nvPr/>
        </p:nvPicPr>
        <p:blipFill>
          <a:blip r:embed="rId1"/>
          <a:stretch/>
        </p:blipFill>
        <p:spPr>
          <a:xfrm>
            <a:off x="4263480" y="3429000"/>
            <a:ext cx="23760" cy="163800"/>
          </a:xfrm>
          <a:prstGeom prst="rect">
            <a:avLst/>
          </a:prstGeom>
          <a:ln>
            <a:noFill/>
          </a:ln>
        </p:spPr>
      </p:pic>
      <p:pic>
        <p:nvPicPr>
          <p:cNvPr id="80" name="Obrázek 37" descr=""/>
          <p:cNvPicPr/>
          <p:nvPr/>
        </p:nvPicPr>
        <p:blipFill>
          <a:blip r:embed="rId2"/>
          <a:stretch/>
        </p:blipFill>
        <p:spPr>
          <a:xfrm>
            <a:off x="4802040" y="3429000"/>
            <a:ext cx="23760" cy="163800"/>
          </a:xfrm>
          <a:prstGeom prst="rect">
            <a:avLst/>
          </a:prstGeom>
          <a:ln>
            <a:noFill/>
          </a:ln>
        </p:spPr>
      </p:pic>
      <p:pic>
        <p:nvPicPr>
          <p:cNvPr id="81" name="Obrázek 38" descr=""/>
          <p:cNvPicPr/>
          <p:nvPr/>
        </p:nvPicPr>
        <p:blipFill>
          <a:blip r:embed="rId3"/>
          <a:stretch/>
        </p:blipFill>
        <p:spPr>
          <a:xfrm>
            <a:off x="4263480" y="3967560"/>
            <a:ext cx="23760" cy="163800"/>
          </a:xfrm>
          <a:prstGeom prst="rect">
            <a:avLst/>
          </a:prstGeom>
          <a:ln>
            <a:noFill/>
          </a:ln>
        </p:spPr>
      </p:pic>
      <p:pic>
        <p:nvPicPr>
          <p:cNvPr id="82" name="Obrázek 39" descr=""/>
          <p:cNvPicPr/>
          <p:nvPr/>
        </p:nvPicPr>
        <p:blipFill>
          <a:blip r:embed="rId4"/>
          <a:stretch/>
        </p:blipFill>
        <p:spPr>
          <a:xfrm>
            <a:off x="4789800" y="3967560"/>
            <a:ext cx="23760" cy="163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Základní řada alkanů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graphicFrame>
        <p:nvGraphicFramePr>
          <p:cNvPr id="84" name="Table 2"/>
          <p:cNvGraphicFramePr/>
          <p:nvPr/>
        </p:nvGraphicFramePr>
        <p:xfrm>
          <a:off x="1073880" y="536760"/>
          <a:ext cx="9579600" cy="6208560"/>
        </p:xfrm>
        <a:graphic>
          <a:graphicData uri="http://schemas.openxmlformats.org/drawingml/2006/table">
            <a:tbl>
              <a:tblPr/>
              <a:tblGrid>
                <a:gridCol w="6612840"/>
                <a:gridCol w="2967120"/>
              </a:tblGrid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název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počet atomů uhlíku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METHAN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ETHAN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PROPAN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580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BUTAN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PENTAN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HEXAN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HEPTAN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OKTAN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64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NONAN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6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DEKAN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LibreOffice/6.1.2.1$Windows_X86_64 LibreOffice_project/65905a128db06ba48db947242809d14d3f9a93fe</Application>
  <Words>63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2015-02-24T14:53:20Z</dcterms:created>
  <dc:creator>ucitel</dc:creator>
  <dc:description/>
  <dc:language>cs-CZ</dc:language>
  <cp:lastModifiedBy/>
  <dcterms:modified xsi:type="dcterms:W3CDTF">2019-03-22T12:17:07Z</dcterms:modified>
  <cp:revision>5</cp:revision>
  <dc:subject/>
  <dc:title>Základní názvosloví uhlovodíků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