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gif" ContentType="image/gif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Sgh5R-YU7EA" TargetMode="External"/><Relationship Id="rId2" Type="http://schemas.openxmlformats.org/officeDocument/2006/relationships/hyperlink" Target="https://www.youtube.com/watch?v=Sgh5R-YU7EA" TargetMode="External"/><Relationship Id="rId3" Type="http://schemas.openxmlformats.org/officeDocument/2006/relationships/hyperlink" Target="https://www.youtube.com/watch?v=Sgh5R-YU7EA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1" lang="cs-CZ" sz="6000" spc="-1" strike="noStrike" u="sng">
                <a:solidFill>
                  <a:srgbClr val="000000"/>
                </a:solidFill>
                <a:uFillTx/>
                <a:latin typeface="Calibri Light"/>
                <a:ea typeface="DejaVu Sans"/>
              </a:rPr>
              <a:t>Uhlovodíky a automobilismus</a:t>
            </a:r>
            <a:endParaRPr b="0" lang="cs-CZ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str.: 40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Zástupný symbol pro obsah 3" descr=""/>
          <p:cNvPicPr/>
          <p:nvPr/>
        </p:nvPicPr>
        <p:blipFill>
          <a:blip r:embed="rId1"/>
          <a:stretch/>
        </p:blipFill>
        <p:spPr>
          <a:xfrm>
            <a:off x="606600" y="0"/>
            <a:ext cx="4710960" cy="3533040"/>
          </a:xfrm>
          <a:prstGeom prst="rect">
            <a:avLst/>
          </a:prstGeom>
          <a:ln>
            <a:noFill/>
          </a:ln>
        </p:spPr>
      </p:pic>
      <p:pic>
        <p:nvPicPr>
          <p:cNvPr id="79" name="Obrázek 4" descr=""/>
          <p:cNvPicPr/>
          <p:nvPr/>
        </p:nvPicPr>
        <p:blipFill>
          <a:blip r:embed="rId2"/>
          <a:stretch/>
        </p:blipFill>
        <p:spPr>
          <a:xfrm>
            <a:off x="5748120" y="0"/>
            <a:ext cx="6348960" cy="4113720"/>
          </a:xfrm>
          <a:prstGeom prst="rect">
            <a:avLst/>
          </a:prstGeom>
          <a:ln>
            <a:noFill/>
          </a:ln>
        </p:spPr>
      </p:pic>
      <p:pic>
        <p:nvPicPr>
          <p:cNvPr id="80" name="Obrázek 5" descr=""/>
          <p:cNvPicPr/>
          <p:nvPr/>
        </p:nvPicPr>
        <p:blipFill>
          <a:blip r:embed="rId3"/>
          <a:stretch/>
        </p:blipFill>
        <p:spPr>
          <a:xfrm>
            <a:off x="1190520" y="3753360"/>
            <a:ext cx="3036600" cy="3036600"/>
          </a:xfrm>
          <a:prstGeom prst="rect">
            <a:avLst/>
          </a:prstGeom>
          <a:ln>
            <a:noFill/>
          </a:ln>
        </p:spPr>
      </p:pic>
      <p:pic>
        <p:nvPicPr>
          <p:cNvPr id="81" name="Obrázek 6" descr=""/>
          <p:cNvPicPr/>
          <p:nvPr/>
        </p:nvPicPr>
        <p:blipFill>
          <a:blip r:embed="rId4"/>
          <a:stretch/>
        </p:blipFill>
        <p:spPr>
          <a:xfrm>
            <a:off x="10020240" y="4644000"/>
            <a:ext cx="2170800" cy="2170800"/>
          </a:xfrm>
          <a:prstGeom prst="rect">
            <a:avLst/>
          </a:prstGeom>
          <a:ln>
            <a:noFill/>
          </a:ln>
        </p:spPr>
      </p:pic>
      <p:pic>
        <p:nvPicPr>
          <p:cNvPr id="82" name="Obrázek 7" descr=""/>
          <p:cNvPicPr/>
          <p:nvPr/>
        </p:nvPicPr>
        <p:blipFill>
          <a:blip r:embed="rId5"/>
          <a:stretch/>
        </p:blipFill>
        <p:spPr>
          <a:xfrm>
            <a:off x="8538480" y="4631760"/>
            <a:ext cx="2145600" cy="2145600"/>
          </a:xfrm>
          <a:prstGeom prst="rect">
            <a:avLst/>
          </a:prstGeom>
          <a:ln>
            <a:noFill/>
          </a:ln>
        </p:spPr>
      </p:pic>
      <p:pic>
        <p:nvPicPr>
          <p:cNvPr id="83" name="Obrázek 8" descr=""/>
          <p:cNvPicPr/>
          <p:nvPr/>
        </p:nvPicPr>
        <p:blipFill>
          <a:blip r:embed="rId6"/>
          <a:stretch/>
        </p:blipFill>
        <p:spPr>
          <a:xfrm>
            <a:off x="4525920" y="4255200"/>
            <a:ext cx="4478400" cy="252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12104280" cy="68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Získávání pohonných hmot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frakční destilací z ropy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krakováním – štěpení uhlovodíků (rozklad) s dlouhým uhlíkovým řetězcem na uhlovodíky s kratším uhlíkovým řetězcem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probíhá za vysoké teploty (900⁰C) za přítomnosti katalyzátorů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Krakování: (str. 41)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hexadekan                                       oktan       +       okten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C₁₆H₃₄                                           C₈H₁₈        + C₈H₁₆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239920" y="3691080"/>
            <a:ext cx="2012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239920" y="4182840"/>
            <a:ext cx="2012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Obrázek 6" descr=""/>
          <p:cNvPicPr/>
          <p:nvPr/>
        </p:nvPicPr>
        <p:blipFill>
          <a:blip r:embed="rId1"/>
          <a:stretch/>
        </p:blipFill>
        <p:spPr>
          <a:xfrm>
            <a:off x="287640" y="4674600"/>
            <a:ext cx="6573960" cy="2116080"/>
          </a:xfrm>
          <a:prstGeom prst="rect">
            <a:avLst/>
          </a:prstGeom>
          <a:ln>
            <a:noFill/>
          </a:ln>
        </p:spPr>
      </p:pic>
      <p:pic>
        <p:nvPicPr>
          <p:cNvPr id="88" name="Obrázek 7" descr=""/>
          <p:cNvPicPr/>
          <p:nvPr/>
        </p:nvPicPr>
        <p:blipFill>
          <a:blip r:embed="rId2"/>
          <a:stretch/>
        </p:blipFill>
        <p:spPr>
          <a:xfrm>
            <a:off x="7352280" y="3856320"/>
            <a:ext cx="4752000" cy="285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04280" cy="68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Benzín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směs uhlovodíků (uhlíkový řetězec z 5 až 12 uhlíků)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největší obsah tvoří oktan (směs oktanu a heptanu)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kvalita benzínu je určena oktanovým číslem (odolnost proti samozápalu)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oktanové číslo: čím je větší, tím je benzín kvalitnější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méně kvalitní benzín způsobuje klepání motoru (předčasné vznícení – dřív, než přeskočí jiskra k zapálení paliva)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natural 95: 95% oktanu a 5% heptanu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Hodnoty oktanových čísel různých pohonných hmot: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letadla: 87- 107, závodní auta: 95 – 130, LPG: 110, F1: 95 – 102 (omezeno pravidly)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1"/>
              </a:rPr>
              <a:t>https</a:t>
            </a:r>
            <a:r>
              <a:rPr b="0" lang="cs-CZ" sz="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://</a:t>
            </a:r>
            <a:r>
              <a:rPr b="0" lang="cs-CZ" sz="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www.youtube.com/watch?v=Sgh5R-YU7EA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90" name="Obrázek 1" descr=""/>
          <p:cNvPicPr/>
          <p:nvPr/>
        </p:nvPicPr>
        <p:blipFill>
          <a:blip r:embed="rId4"/>
          <a:stretch/>
        </p:blipFill>
        <p:spPr>
          <a:xfrm>
            <a:off x="404640" y="5004360"/>
            <a:ext cx="3506400" cy="1539000"/>
          </a:xfrm>
          <a:prstGeom prst="rect">
            <a:avLst/>
          </a:prstGeom>
          <a:ln>
            <a:noFill/>
          </a:ln>
        </p:spPr>
      </p:pic>
      <p:pic>
        <p:nvPicPr>
          <p:cNvPr id="91" name="Obrázek 3" descr=""/>
          <p:cNvPicPr/>
          <p:nvPr/>
        </p:nvPicPr>
        <p:blipFill>
          <a:blip r:embed="rId5"/>
          <a:stretch/>
        </p:blipFill>
        <p:spPr>
          <a:xfrm>
            <a:off x="4652280" y="4848480"/>
            <a:ext cx="2454480" cy="1995120"/>
          </a:xfrm>
          <a:prstGeom prst="rect">
            <a:avLst/>
          </a:prstGeom>
          <a:ln>
            <a:noFill/>
          </a:ln>
        </p:spPr>
      </p:pic>
      <p:pic>
        <p:nvPicPr>
          <p:cNvPr id="92" name="Obrázek 4" descr=""/>
          <p:cNvPicPr/>
          <p:nvPr/>
        </p:nvPicPr>
        <p:blipFill>
          <a:blip r:embed="rId6"/>
          <a:stretch/>
        </p:blipFill>
        <p:spPr>
          <a:xfrm>
            <a:off x="8819280" y="4848480"/>
            <a:ext cx="1515960" cy="202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Zástupný symbol pro obsah 1" descr=""/>
          <p:cNvPicPr/>
          <p:nvPr/>
        </p:nvPicPr>
        <p:blipFill>
          <a:blip r:embed="rId1"/>
          <a:stretch/>
        </p:blipFill>
        <p:spPr>
          <a:xfrm>
            <a:off x="8028360" y="4848840"/>
            <a:ext cx="3818520" cy="1771560"/>
          </a:xfrm>
          <a:prstGeom prst="rect">
            <a:avLst/>
          </a:prstGeom>
          <a:ln>
            <a:noFill/>
          </a:ln>
        </p:spPr>
      </p:pic>
      <p:pic>
        <p:nvPicPr>
          <p:cNvPr id="94" name="Obrázek 5" descr=""/>
          <p:cNvPicPr/>
          <p:nvPr/>
        </p:nvPicPr>
        <p:blipFill>
          <a:blip r:embed="rId2"/>
          <a:stretch/>
        </p:blipFill>
        <p:spPr>
          <a:xfrm>
            <a:off x="2451600" y="109800"/>
            <a:ext cx="6288840" cy="4737960"/>
          </a:xfrm>
          <a:prstGeom prst="rect">
            <a:avLst/>
          </a:prstGeom>
          <a:ln>
            <a:noFill/>
          </a:ln>
        </p:spPr>
      </p:pic>
      <p:pic>
        <p:nvPicPr>
          <p:cNvPr id="95" name="Obrázek 7" descr=""/>
          <p:cNvPicPr/>
          <p:nvPr/>
        </p:nvPicPr>
        <p:blipFill>
          <a:blip r:embed="rId3"/>
          <a:stretch/>
        </p:blipFill>
        <p:spPr>
          <a:xfrm>
            <a:off x="486360" y="5009760"/>
            <a:ext cx="3399480" cy="1532520"/>
          </a:xfrm>
          <a:prstGeom prst="rect">
            <a:avLst/>
          </a:prstGeom>
          <a:ln>
            <a:noFill/>
          </a:ln>
        </p:spPr>
      </p:pic>
      <p:pic>
        <p:nvPicPr>
          <p:cNvPr id="96" name="Obrázek 9" descr=""/>
          <p:cNvPicPr/>
          <p:nvPr/>
        </p:nvPicPr>
        <p:blipFill>
          <a:blip r:embed="rId4"/>
          <a:stretch/>
        </p:blipFill>
        <p:spPr>
          <a:xfrm>
            <a:off x="4996800" y="4929840"/>
            <a:ext cx="2418120" cy="160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12191040" cy="692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Katalyzátor v autech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snižuje množství jedovatých látek výfukových plynů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dochází k chemické reakci – z jedovatých látek vznikají méně škodlivé látky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hlavní částí je keramický válec, který je potažen tenkou vrstvou platiny nebo palladia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Žhavé výfukové plyny procházejí přes katalyzátor: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(3 –obrázek)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obsahují oxidy dusíku, zbytky uhlovodíků, oxid uhelnatý</a:t>
            </a:r>
            <a:endParaRPr b="0" lang="cs-CZ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vzniká a uvolňuje se oxid uhličitý, dusík a vodní pára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</p:txBody>
      </p:sp>
      <p:pic>
        <p:nvPicPr>
          <p:cNvPr id="98" name="Obrázek 5" descr=""/>
          <p:cNvPicPr/>
          <p:nvPr/>
        </p:nvPicPr>
        <p:blipFill>
          <a:blip r:embed="rId1"/>
          <a:stretch/>
        </p:blipFill>
        <p:spPr>
          <a:xfrm>
            <a:off x="1060560" y="4063680"/>
            <a:ext cx="5590080" cy="2589840"/>
          </a:xfrm>
          <a:prstGeom prst="rect">
            <a:avLst/>
          </a:prstGeom>
          <a:ln>
            <a:noFill/>
          </a:ln>
        </p:spPr>
      </p:pic>
      <p:pic>
        <p:nvPicPr>
          <p:cNvPr id="99" name="Obrázek 1" descr=""/>
          <p:cNvPicPr/>
          <p:nvPr/>
        </p:nvPicPr>
        <p:blipFill>
          <a:blip r:embed="rId2"/>
          <a:stretch/>
        </p:blipFill>
        <p:spPr>
          <a:xfrm>
            <a:off x="7494120" y="3884040"/>
            <a:ext cx="4530240" cy="2908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Application>LibreOffice/6.1.2.1$Windows_X86_64 LibreOffice_project/65905a128db06ba48db947242809d14d3f9a93fe</Application>
  <Words>244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2015-04-10T13:02:31Z</dcterms:created>
  <dc:creator>ucitel</dc:creator>
  <dc:description/>
  <dc:language>cs-CZ</dc:language>
  <cp:lastModifiedBy/>
  <dcterms:modified xsi:type="dcterms:W3CDTF">2019-05-24T13:40:06Z</dcterms:modified>
  <cp:revision>15</cp:revision>
  <dc:subject/>
  <dc:title>Uhlovodíky a automobilismus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