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otkmB923t3k" TargetMode="External"/><Relationship Id="rId2" Type="http://schemas.openxmlformats.org/officeDocument/2006/relationships/hyperlink" Target="https://www.youtube.com/watch?v=fBVQaB__YG8" TargetMode="External"/><Relationship Id="rId3" Type="http://schemas.openxmlformats.org/officeDocument/2006/relationships/hyperlink" Target="https://www.youtube.com/watch?v=fBVQaB__YG8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90000"/>
              </a:lnSpc>
            </a:pPr>
            <a:r>
              <a:rPr b="0" lang="cs-CZ" sz="6000" spc="-1" strike="noStrike" u="sng">
                <a:solidFill>
                  <a:srgbClr val="000000"/>
                </a:solidFill>
                <a:uFillTx/>
                <a:latin typeface="Calibri Light"/>
                <a:ea typeface="DejaVu Sans"/>
              </a:rPr>
              <a:t>Alkeny, alkyny</a:t>
            </a:r>
            <a:endParaRPr b="0" lang="cs-CZ" sz="60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523880" y="3602160"/>
            <a:ext cx="9142920" cy="165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str.: 41 - 43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0"/>
            <a:ext cx="12191040" cy="685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ALKENY</a:t>
            </a:r>
            <a:endParaRPr b="0" lang="cs-CZ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koncovka názvu – en</a:t>
            </a:r>
            <a:endParaRPr b="0" lang="cs-CZ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obsahují jednu dvojnou vazbu</a:t>
            </a:r>
            <a:endParaRPr b="0" lang="cs-CZ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obecný vzorec: C</a:t>
            </a:r>
            <a:r>
              <a:rPr b="0" lang="cs-CZ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n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H</a:t>
            </a:r>
            <a:r>
              <a:rPr b="0" lang="cs-CZ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2n 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ETHEN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(ethylen), </a:t>
            </a:r>
            <a:r>
              <a:rPr b="1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CH₂=CH₂</a:t>
            </a:r>
            <a:endParaRPr b="0" lang="cs-CZ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bezbarvý hořlavý plyn (nasládlá vůně)</a:t>
            </a:r>
            <a:endParaRPr b="0" lang="cs-CZ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se vzduchem vzniká výbušná směs</a:t>
            </a:r>
            <a:endParaRPr b="0" lang="cs-CZ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je obsažen v zemním a koksárenském plynu (vzniká při karbonizaci uhlí)</a:t>
            </a:r>
            <a:endParaRPr b="0" lang="cs-CZ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působí jako součást růstové látky v rostlinách (kořeny, stonky, květy, listy, plody)</a:t>
            </a:r>
            <a:endParaRPr b="0" lang="cs-CZ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jedna ze základních surovin v chemickém průmyslu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</p:txBody>
      </p:sp>
      <p:pic>
        <p:nvPicPr>
          <p:cNvPr id="79" name="Obrázek 3" descr=""/>
          <p:cNvPicPr/>
          <p:nvPr/>
        </p:nvPicPr>
        <p:blipFill>
          <a:blip r:embed="rId1"/>
          <a:stretch/>
        </p:blipFill>
        <p:spPr>
          <a:xfrm>
            <a:off x="5854680" y="970920"/>
            <a:ext cx="1723320" cy="1618200"/>
          </a:xfrm>
          <a:prstGeom prst="rect">
            <a:avLst/>
          </a:prstGeom>
          <a:ln>
            <a:noFill/>
          </a:ln>
        </p:spPr>
      </p:pic>
      <p:pic>
        <p:nvPicPr>
          <p:cNvPr id="80" name="Obrázek 4" descr=""/>
          <p:cNvPicPr/>
          <p:nvPr/>
        </p:nvPicPr>
        <p:blipFill>
          <a:blip r:embed="rId2"/>
          <a:stretch/>
        </p:blipFill>
        <p:spPr>
          <a:xfrm>
            <a:off x="8594280" y="1459800"/>
            <a:ext cx="2820600" cy="2192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0" y="0"/>
            <a:ext cx="12191040" cy="685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ALKYNY</a:t>
            </a:r>
            <a:endParaRPr b="0" lang="cs-CZ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koncovka názvu – yn</a:t>
            </a:r>
            <a:endParaRPr b="0" lang="cs-CZ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obsahují jednu trojnou vazbu</a:t>
            </a:r>
            <a:endParaRPr b="0" lang="cs-CZ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obecný vzorec: C</a:t>
            </a:r>
            <a:r>
              <a:rPr b="0" lang="cs-CZ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n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H</a:t>
            </a:r>
            <a:r>
              <a:rPr b="0" lang="cs-CZ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2n-2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8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1"/>
              </a:rPr>
              <a:t>https://www.youtube.com/watch?v=otkmB923t3k</a:t>
            </a:r>
            <a:r>
              <a:rPr b="0" lang="cs-CZ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     svařování  1:14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b="0" lang="cs-CZ" sz="8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2"/>
              </a:rPr>
              <a:t>https://www.youtube.com/watch?v=fBVQaB__</a:t>
            </a:r>
            <a:r>
              <a:rPr b="0" lang="cs-CZ" sz="8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3"/>
              </a:rPr>
              <a:t>YG8</a:t>
            </a:r>
            <a:r>
              <a:rPr b="0" lang="cs-CZ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    4:44</a:t>
            </a:r>
            <a:endParaRPr b="0" lang="cs-CZ" sz="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ETHYN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(acetylen), CH     CH</a:t>
            </a:r>
            <a:endParaRPr b="0" lang="cs-CZ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bezbarvý hořlavý plyn</a:t>
            </a:r>
            <a:endParaRPr b="0" lang="cs-CZ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se vzduchem vzniká výbušná směs</a:t>
            </a:r>
            <a:endParaRPr b="0" lang="cs-CZ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toxický plyn, způsobuje bolesti hlavy</a:t>
            </a:r>
            <a:endParaRPr b="0" lang="cs-CZ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s kyslíkem se používá ke sváření: kyslíko-acetylénový plamen (3000⁰C)</a:t>
            </a:r>
            <a:endParaRPr b="0" lang="cs-CZ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uchovávají se v tlakových lahvích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Reakce: karbid vápníku s vodou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CaC₂    +     2H₂O                       C₂H₂     +     Ca(OH)₂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2884680" y="6372360"/>
            <a:ext cx="10828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chemeClr val="tx1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3" name="Obrázek 5" descr=""/>
          <p:cNvPicPr/>
          <p:nvPr/>
        </p:nvPicPr>
        <p:blipFill>
          <a:blip r:embed="rId4"/>
          <a:stretch/>
        </p:blipFill>
        <p:spPr>
          <a:xfrm>
            <a:off x="5259600" y="2850480"/>
            <a:ext cx="2672640" cy="577440"/>
          </a:xfrm>
          <a:prstGeom prst="rect">
            <a:avLst/>
          </a:prstGeom>
          <a:ln>
            <a:noFill/>
          </a:ln>
        </p:spPr>
      </p:pic>
      <p:pic>
        <p:nvPicPr>
          <p:cNvPr id="84" name="Obrázek 6" descr=""/>
          <p:cNvPicPr/>
          <p:nvPr/>
        </p:nvPicPr>
        <p:blipFill>
          <a:blip r:embed="rId5"/>
          <a:stretch/>
        </p:blipFill>
        <p:spPr>
          <a:xfrm>
            <a:off x="8603640" y="2768760"/>
            <a:ext cx="2518920" cy="1696320"/>
          </a:xfrm>
          <a:prstGeom prst="rect">
            <a:avLst/>
          </a:prstGeom>
          <a:ln>
            <a:noFill/>
          </a:ln>
        </p:spPr>
      </p:pic>
      <p:pic>
        <p:nvPicPr>
          <p:cNvPr id="85" name="Obrázek 7" descr=""/>
          <p:cNvPicPr/>
          <p:nvPr/>
        </p:nvPicPr>
        <p:blipFill>
          <a:blip r:embed="rId6"/>
          <a:stretch/>
        </p:blipFill>
        <p:spPr>
          <a:xfrm>
            <a:off x="8384040" y="140040"/>
            <a:ext cx="2484360" cy="2487600"/>
          </a:xfrm>
          <a:prstGeom prst="rect">
            <a:avLst/>
          </a:prstGeom>
          <a:ln>
            <a:noFill/>
          </a:ln>
        </p:spPr>
      </p:pic>
      <p:pic>
        <p:nvPicPr>
          <p:cNvPr id="86" name="Obrázek 8" descr=""/>
          <p:cNvPicPr/>
          <p:nvPr/>
        </p:nvPicPr>
        <p:blipFill>
          <a:blip r:embed="rId7"/>
          <a:stretch/>
        </p:blipFill>
        <p:spPr>
          <a:xfrm>
            <a:off x="7795080" y="5030640"/>
            <a:ext cx="2067480" cy="1638000"/>
          </a:xfrm>
          <a:prstGeom prst="rect">
            <a:avLst/>
          </a:prstGeom>
          <a:ln>
            <a:noFill/>
          </a:ln>
        </p:spPr>
      </p:pic>
      <p:pic>
        <p:nvPicPr>
          <p:cNvPr id="87" name="Obrázek 9" descr=""/>
          <p:cNvPicPr/>
          <p:nvPr/>
        </p:nvPicPr>
        <p:blipFill>
          <a:blip r:embed="rId8"/>
          <a:stretch/>
        </p:blipFill>
        <p:spPr>
          <a:xfrm>
            <a:off x="10499760" y="4606200"/>
            <a:ext cx="1519920" cy="2137680"/>
          </a:xfrm>
          <a:prstGeom prst="rect">
            <a:avLst/>
          </a:prstGeom>
          <a:ln>
            <a:noFill/>
          </a:ln>
        </p:spPr>
      </p:pic>
      <p:sp>
        <p:nvSpPr>
          <p:cNvPr id="88" name="Line 3"/>
          <p:cNvSpPr/>
          <p:nvPr/>
        </p:nvSpPr>
        <p:spPr>
          <a:xfrm>
            <a:off x="3275280" y="2909160"/>
            <a:ext cx="217080" cy="36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Line 4"/>
          <p:cNvSpPr/>
          <p:nvPr/>
        </p:nvSpPr>
        <p:spPr>
          <a:xfrm>
            <a:off x="3286800" y="2768400"/>
            <a:ext cx="216720" cy="36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Line 5"/>
          <p:cNvSpPr/>
          <p:nvPr/>
        </p:nvSpPr>
        <p:spPr>
          <a:xfrm>
            <a:off x="3286800" y="2850120"/>
            <a:ext cx="216720" cy="36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Application>LibreOffice/6.1.2.1$Windows_X86_64 LibreOffice_project/65905a128db06ba48db947242809d14d3f9a93fe</Application>
  <Words>164</Words>
  <Paragraphs>30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2015-03-30T05:50:33Z</dcterms:created>
  <dc:creator>ucitel</dc:creator>
  <dc:description/>
  <dc:language>cs-CZ</dc:language>
  <cp:lastModifiedBy/>
  <dcterms:modified xsi:type="dcterms:W3CDTF">2019-05-14T10:52:18Z</dcterms:modified>
  <cp:revision>12</cp:revision>
  <dc:subject/>
  <dc:title>Alkeny, alkyny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