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9.png" ContentType="image/png"/>
  <Override PartName="/ppt/media/image7.jpeg" ContentType="image/jpeg"/>
  <Override PartName="/ppt/media/image1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6.jpeg" ContentType="image/jpeg"/>
  <Override PartName="/ppt/media/image4.png" ContentType="image/png"/>
  <Override PartName="/ppt/media/image8.jpeg" ContentType="image/jpe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1" lang="cs-CZ" sz="8000" spc="-1" strike="noStrike" u="sng">
                <a:solidFill>
                  <a:srgbClr val="000000"/>
                </a:solidFill>
                <a:uFillTx/>
                <a:latin typeface="Calibri Light"/>
              </a:rPr>
              <a:t>ORGANICKÁ CHEMIE</a:t>
            </a:r>
            <a:endParaRPr b="0" lang="cs-CZ" sz="80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cs-CZ" sz="4000" spc="-1" strike="noStrike">
                <a:solidFill>
                  <a:srgbClr val="000000"/>
                </a:solidFill>
                <a:latin typeface="Calibri"/>
              </a:rPr>
              <a:t>od str. 30</a:t>
            </a:r>
            <a:endParaRPr b="0" lang="cs-CZ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cs-CZ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Zástupný symbol pro obsah 7" descr=""/>
          <p:cNvPicPr/>
          <p:nvPr/>
        </p:nvPicPr>
        <p:blipFill>
          <a:blip r:embed="rId1"/>
          <a:stretch/>
        </p:blipFill>
        <p:spPr>
          <a:xfrm>
            <a:off x="887040" y="570600"/>
            <a:ext cx="4823280" cy="5286240"/>
          </a:xfrm>
          <a:prstGeom prst="rect">
            <a:avLst/>
          </a:prstGeom>
          <a:ln>
            <a:noFill/>
          </a:ln>
        </p:spPr>
      </p:pic>
      <p:pic>
        <p:nvPicPr>
          <p:cNvPr id="79" name="Obrázek 8" descr=""/>
          <p:cNvPicPr/>
          <p:nvPr/>
        </p:nvPicPr>
        <p:blipFill>
          <a:blip r:embed="rId2"/>
          <a:stretch/>
        </p:blipFill>
        <p:spPr>
          <a:xfrm>
            <a:off x="6517080" y="0"/>
            <a:ext cx="49456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Zástupný symbol pro obsah 3" descr=""/>
          <p:cNvPicPr/>
          <p:nvPr/>
        </p:nvPicPr>
        <p:blipFill>
          <a:blip r:embed="rId1"/>
          <a:stretch/>
        </p:blipFill>
        <p:spPr>
          <a:xfrm>
            <a:off x="2324160" y="113400"/>
            <a:ext cx="6894360" cy="674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1" lang="cs-CZ" sz="4400" spc="-1" strike="noStrike" u="sng">
                <a:solidFill>
                  <a:srgbClr val="000000"/>
                </a:solidFill>
                <a:uFillTx/>
                <a:latin typeface="Calibri Light"/>
              </a:rPr>
              <a:t>Fotosyntéza</a:t>
            </a: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 – nejdůležitější reakce na Zemi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8680" y="1442880"/>
            <a:ext cx="12132720" cy="534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4000" spc="-1" strike="noStrike">
                <a:solidFill>
                  <a:srgbClr val="000000"/>
                </a:solidFill>
                <a:latin typeface="Calibri"/>
              </a:rPr>
              <a:t>                                           </a:t>
            </a:r>
            <a:r>
              <a:rPr b="1" lang="cs-CZ" sz="2000" spc="-1" strike="noStrike">
                <a:solidFill>
                  <a:srgbClr val="000000"/>
                </a:solidFill>
                <a:latin typeface="Calibri"/>
              </a:rPr>
              <a:t>světlo, chlorofyl</a:t>
            </a:r>
            <a:r>
              <a:rPr b="1" lang="cs-CZ" sz="4000" spc="-1" strike="noStrike">
                <a:solidFill>
                  <a:srgbClr val="000000"/>
                </a:solidFill>
                <a:latin typeface="Calibri"/>
              </a:rPr>
              <a:t>     </a:t>
            </a:r>
            <a:endParaRPr b="0" lang="cs-CZ" sz="4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4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cs-CZ" sz="4000" spc="-1" strike="noStrike">
                <a:solidFill>
                  <a:srgbClr val="000000"/>
                </a:solidFill>
                <a:latin typeface="Calibri"/>
              </a:rPr>
              <a:t>6CO₂     +     6H₂O                                C₆H₁₂O₆     +     6O₂</a:t>
            </a:r>
            <a:endParaRPr b="0" lang="cs-CZ" sz="4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               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  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anorganické látky                                                    organická              anorganická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látka                      látka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glukóza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(cukr)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  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 flipV="1">
            <a:off x="4764960" y="2113200"/>
            <a:ext cx="1526040" cy="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1056960" y="2525040"/>
            <a:ext cx="1114920" cy="99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5"/>
          <p:cNvSpPr/>
          <p:nvPr/>
        </p:nvSpPr>
        <p:spPr>
          <a:xfrm flipH="1">
            <a:off x="2280960" y="2525040"/>
            <a:ext cx="961920" cy="99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8003160" y="2608920"/>
            <a:ext cx="7560" cy="913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7"/>
          <p:cNvSpPr/>
          <p:nvPr/>
        </p:nvSpPr>
        <p:spPr>
          <a:xfrm>
            <a:off x="10077480" y="2530440"/>
            <a:ext cx="32760" cy="99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 u="sng">
                <a:solidFill>
                  <a:srgbClr val="000000"/>
                </a:solidFill>
                <a:uFillTx/>
                <a:latin typeface="Calibri"/>
              </a:rPr>
              <a:t>Anorganické látky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jednodušší složení látek než u organických látek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neústrojné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 u="sng">
                <a:solidFill>
                  <a:srgbClr val="000000"/>
                </a:solidFill>
                <a:uFillTx/>
                <a:latin typeface="Calibri"/>
              </a:rPr>
              <a:t>příklady: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prvky, halogenidy, hydroxidy, oxidy, kyseliny, soli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 u="sng">
                <a:solidFill>
                  <a:srgbClr val="000000"/>
                </a:solidFill>
                <a:uFillTx/>
                <a:latin typeface="Calibri"/>
              </a:rPr>
              <a:t>Organické látky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látky obsažené v organismech (název)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složitější než anorganické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vznikají při látkových přeměnách (metabolismus) v organismech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ústrojné látky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 u="sng">
                <a:solidFill>
                  <a:srgbClr val="000000"/>
                </a:solidFill>
                <a:uFillTx/>
                <a:latin typeface="Calibri"/>
              </a:rPr>
              <a:t>příklady: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tuky, cukry, bílkoviny, vitamíny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látky, které vyrobil člověk (plasty, léčiva, kosmetika, oleje, paliva)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89" name="Obrázek 3" descr=""/>
          <p:cNvPicPr/>
          <p:nvPr/>
        </p:nvPicPr>
        <p:blipFill>
          <a:blip r:embed="rId1"/>
          <a:stretch/>
        </p:blipFill>
        <p:spPr>
          <a:xfrm>
            <a:off x="7777800" y="0"/>
            <a:ext cx="3009600" cy="1140120"/>
          </a:xfrm>
          <a:prstGeom prst="rect">
            <a:avLst/>
          </a:prstGeom>
          <a:ln>
            <a:noFill/>
          </a:ln>
        </p:spPr>
      </p:pic>
      <p:pic>
        <p:nvPicPr>
          <p:cNvPr id="90" name="Obrázek 4" descr=""/>
          <p:cNvPicPr/>
          <p:nvPr/>
        </p:nvPicPr>
        <p:blipFill>
          <a:blip r:embed="rId2"/>
          <a:stretch/>
        </p:blipFill>
        <p:spPr>
          <a:xfrm>
            <a:off x="8563320" y="1140840"/>
            <a:ext cx="3048480" cy="1184040"/>
          </a:xfrm>
          <a:prstGeom prst="rect">
            <a:avLst/>
          </a:prstGeom>
          <a:ln>
            <a:noFill/>
          </a:ln>
        </p:spPr>
      </p:pic>
      <p:pic>
        <p:nvPicPr>
          <p:cNvPr id="91" name="Obrázek 5" descr=""/>
          <p:cNvPicPr/>
          <p:nvPr/>
        </p:nvPicPr>
        <p:blipFill>
          <a:blip r:embed="rId3"/>
          <a:stretch/>
        </p:blipFill>
        <p:spPr>
          <a:xfrm>
            <a:off x="11427840" y="0"/>
            <a:ext cx="704880" cy="1602720"/>
          </a:xfrm>
          <a:prstGeom prst="rect">
            <a:avLst/>
          </a:prstGeom>
          <a:ln>
            <a:noFill/>
          </a:ln>
        </p:spPr>
      </p:pic>
      <p:pic>
        <p:nvPicPr>
          <p:cNvPr id="92" name="Obrázek 6" descr=""/>
          <p:cNvPicPr/>
          <p:nvPr/>
        </p:nvPicPr>
        <p:blipFill>
          <a:blip r:embed="rId4"/>
          <a:stretch/>
        </p:blipFill>
        <p:spPr>
          <a:xfrm>
            <a:off x="9577800" y="2413440"/>
            <a:ext cx="2420280" cy="2708280"/>
          </a:xfrm>
          <a:prstGeom prst="rect">
            <a:avLst/>
          </a:prstGeom>
          <a:ln>
            <a:noFill/>
          </a:ln>
        </p:spPr>
      </p:pic>
      <p:pic>
        <p:nvPicPr>
          <p:cNvPr id="93" name="Obrázek 7" descr=""/>
          <p:cNvPicPr/>
          <p:nvPr/>
        </p:nvPicPr>
        <p:blipFill>
          <a:blip r:embed="rId5"/>
          <a:stretch/>
        </p:blipFill>
        <p:spPr>
          <a:xfrm>
            <a:off x="9577800" y="5122440"/>
            <a:ext cx="1200600" cy="1734840"/>
          </a:xfrm>
          <a:prstGeom prst="rect">
            <a:avLst/>
          </a:prstGeom>
          <a:ln>
            <a:noFill/>
          </a:ln>
        </p:spPr>
      </p:pic>
      <p:pic>
        <p:nvPicPr>
          <p:cNvPr id="94" name="Obrázek 8" descr=""/>
          <p:cNvPicPr/>
          <p:nvPr/>
        </p:nvPicPr>
        <p:blipFill>
          <a:blip r:embed="rId6"/>
          <a:stretch/>
        </p:blipFill>
        <p:spPr>
          <a:xfrm>
            <a:off x="1165320" y="5571360"/>
            <a:ext cx="2246400" cy="1261800"/>
          </a:xfrm>
          <a:prstGeom prst="rect">
            <a:avLst/>
          </a:prstGeom>
          <a:ln>
            <a:noFill/>
          </a:ln>
        </p:spPr>
      </p:pic>
      <p:pic>
        <p:nvPicPr>
          <p:cNvPr id="95" name="Obrázek 9" descr=""/>
          <p:cNvPicPr/>
          <p:nvPr/>
        </p:nvPicPr>
        <p:blipFill>
          <a:blip r:embed="rId7"/>
          <a:stretch/>
        </p:blipFill>
        <p:spPr>
          <a:xfrm>
            <a:off x="5821920" y="5571360"/>
            <a:ext cx="1886760" cy="126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 u="sng">
                <a:solidFill>
                  <a:srgbClr val="000000"/>
                </a:solidFill>
                <a:uFillTx/>
                <a:latin typeface="Calibri"/>
              </a:rPr>
              <a:t>UHLOVODÍKY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základní stavební jednotka organických látek             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methan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           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ve sloučeninách jsou vázané atomy uhlíku a vodíku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 u="sng">
                <a:solidFill>
                  <a:srgbClr val="000000"/>
                </a:solidFill>
                <a:uFillTx/>
                <a:latin typeface="Calibri"/>
              </a:rPr>
              <a:t>Názvosloví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propan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odvozuje se od počtu atomů uhlíku                                              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ethan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uhlík má vždy čtyři vazby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vodík má vždy jednu vazbu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 u="sng">
                <a:solidFill>
                  <a:srgbClr val="000000"/>
                </a:solidFill>
                <a:uFillTx/>
                <a:latin typeface="Calibri"/>
              </a:rPr>
              <a:t>Typy vzorců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- 3 druhy        ETHAN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          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strukturní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               H    H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                                      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H – C – C – H                           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butan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racionální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CH₃CH₃                H    H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molekulový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C₂H₆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97" name="Obrázek 14" descr=""/>
          <p:cNvPicPr/>
          <p:nvPr/>
        </p:nvPicPr>
        <p:blipFill>
          <a:blip r:embed="rId1"/>
          <a:stretch/>
        </p:blipFill>
        <p:spPr>
          <a:xfrm>
            <a:off x="8962200" y="0"/>
            <a:ext cx="1618200" cy="1770840"/>
          </a:xfrm>
          <a:prstGeom prst="rect">
            <a:avLst/>
          </a:prstGeom>
          <a:ln>
            <a:noFill/>
          </a:ln>
        </p:spPr>
      </p:pic>
      <p:pic>
        <p:nvPicPr>
          <p:cNvPr id="98" name="Obrázek 15" descr=""/>
          <p:cNvPicPr/>
          <p:nvPr/>
        </p:nvPicPr>
        <p:blipFill>
          <a:blip r:embed="rId2"/>
          <a:stretch/>
        </p:blipFill>
        <p:spPr>
          <a:xfrm>
            <a:off x="9929880" y="1693080"/>
            <a:ext cx="2103480" cy="1645560"/>
          </a:xfrm>
          <a:prstGeom prst="rect">
            <a:avLst/>
          </a:prstGeom>
          <a:ln>
            <a:noFill/>
          </a:ln>
        </p:spPr>
      </p:pic>
      <p:pic>
        <p:nvPicPr>
          <p:cNvPr id="99" name="Obrázek 16" descr=""/>
          <p:cNvPicPr/>
          <p:nvPr/>
        </p:nvPicPr>
        <p:blipFill>
          <a:blip r:embed="rId3"/>
          <a:stretch/>
        </p:blipFill>
        <p:spPr>
          <a:xfrm>
            <a:off x="6250680" y="1942920"/>
            <a:ext cx="2894400" cy="2132640"/>
          </a:xfrm>
          <a:prstGeom prst="rect">
            <a:avLst/>
          </a:prstGeom>
          <a:ln>
            <a:noFill/>
          </a:ln>
        </p:spPr>
      </p:pic>
      <p:pic>
        <p:nvPicPr>
          <p:cNvPr id="100" name="Obrázek 26" descr=""/>
          <p:cNvPicPr/>
          <p:nvPr/>
        </p:nvPicPr>
        <p:blipFill>
          <a:blip r:embed="rId4"/>
          <a:stretch/>
        </p:blipFill>
        <p:spPr>
          <a:xfrm>
            <a:off x="4245480" y="4496400"/>
            <a:ext cx="23760" cy="163800"/>
          </a:xfrm>
          <a:prstGeom prst="rect">
            <a:avLst/>
          </a:prstGeom>
          <a:ln>
            <a:noFill/>
          </a:ln>
        </p:spPr>
      </p:pic>
      <p:pic>
        <p:nvPicPr>
          <p:cNvPr id="101" name="Obrázek 27" descr=""/>
          <p:cNvPicPr/>
          <p:nvPr/>
        </p:nvPicPr>
        <p:blipFill>
          <a:blip r:embed="rId5"/>
          <a:stretch/>
        </p:blipFill>
        <p:spPr>
          <a:xfrm>
            <a:off x="4245480" y="5024520"/>
            <a:ext cx="23760" cy="163800"/>
          </a:xfrm>
          <a:prstGeom prst="rect">
            <a:avLst/>
          </a:prstGeom>
          <a:ln>
            <a:noFill/>
          </a:ln>
        </p:spPr>
      </p:pic>
      <p:pic>
        <p:nvPicPr>
          <p:cNvPr id="102" name="Obrázek 28" descr=""/>
          <p:cNvPicPr/>
          <p:nvPr/>
        </p:nvPicPr>
        <p:blipFill>
          <a:blip r:embed="rId6"/>
          <a:stretch/>
        </p:blipFill>
        <p:spPr>
          <a:xfrm>
            <a:off x="4754160" y="5024520"/>
            <a:ext cx="23760" cy="163800"/>
          </a:xfrm>
          <a:prstGeom prst="rect">
            <a:avLst/>
          </a:prstGeom>
          <a:ln>
            <a:noFill/>
          </a:ln>
        </p:spPr>
      </p:pic>
      <p:pic>
        <p:nvPicPr>
          <p:cNvPr id="103" name="Obrázek 29" descr=""/>
          <p:cNvPicPr/>
          <p:nvPr/>
        </p:nvPicPr>
        <p:blipFill>
          <a:blip r:embed="rId7"/>
          <a:stretch/>
        </p:blipFill>
        <p:spPr>
          <a:xfrm>
            <a:off x="4754160" y="4496400"/>
            <a:ext cx="23760" cy="163800"/>
          </a:xfrm>
          <a:prstGeom prst="rect">
            <a:avLst/>
          </a:prstGeom>
          <a:ln>
            <a:noFill/>
          </a:ln>
        </p:spPr>
      </p:pic>
      <p:pic>
        <p:nvPicPr>
          <p:cNvPr id="104" name="Obrázek 30" descr=""/>
          <p:cNvPicPr/>
          <p:nvPr/>
        </p:nvPicPr>
        <p:blipFill>
          <a:blip r:embed="rId8"/>
          <a:stretch/>
        </p:blipFill>
        <p:spPr>
          <a:xfrm>
            <a:off x="8263440" y="4326120"/>
            <a:ext cx="3846960" cy="2351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Application>LibreOffice/6.1.2.1$Windows_X86_64 LibreOffice_project/65905a128db06ba48db947242809d14d3f9a93fe</Application>
  <Words>191</Words>
  <Paragraphs>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2015-02-20T10:50:39Z</dcterms:created>
  <dc:creator>ucitel</dc:creator>
  <dc:description/>
  <dc:language>cs-CZ</dc:language>
  <cp:lastModifiedBy/>
  <dcterms:modified xsi:type="dcterms:W3CDTF">2019-03-12T13:17:30Z</dcterms:modified>
  <cp:revision>16</cp:revision>
  <dc:subject/>
  <dc:title>ORGANICKÁ CHEMIE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