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1" lang="cs-CZ" sz="6000" spc="-1" strike="noStrike" u="sng">
                <a:solidFill>
                  <a:srgbClr val="000000"/>
                </a:solidFill>
                <a:uFillTx/>
                <a:latin typeface="Calibri Light"/>
              </a:rPr>
              <a:t>Deriváty uhlovodíků</a:t>
            </a:r>
            <a:endParaRPr b="0" lang="cs-CZ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od str.: 48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Deriváty uhlovodíků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organické sloučeniny, které obsahují kromě uhlíku a vodíku další prvky (kyslík, dusík, síra, halové prvky (F, Cl, Br, I)…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ve vzorci je nahrazen atom vodíku jiným prvkem nebo skupinou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příklady: halový prvek – halogenderiváty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   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skupina OH – hydroxyderiváty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uhlovodíkový zbytek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– důležitý pro názvosloví</a:t>
            </a:r>
            <a:endParaRPr b="0" lang="cs-CZ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odvozuje se od řady alkanů bez jednoho vodíku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 u="sng">
                <a:solidFill>
                  <a:srgbClr val="000000"/>
                </a:solidFill>
                <a:uFillTx/>
                <a:latin typeface="Calibri"/>
              </a:rPr>
              <a:t>koncovka – yl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H                                  H    H                              C₂H₅OH ethanol, líh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H – C –                        H – C –  C –                               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H                                  H    H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methyl                          ethyl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sp>
        <p:nvSpPr>
          <p:cNvPr id="79" name="Line 2"/>
          <p:cNvSpPr/>
          <p:nvPr/>
        </p:nvSpPr>
        <p:spPr>
          <a:xfrm>
            <a:off x="753840" y="4827600"/>
            <a:ext cx="360" cy="20160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Line 3"/>
          <p:cNvSpPr/>
          <p:nvPr/>
        </p:nvSpPr>
        <p:spPr>
          <a:xfrm>
            <a:off x="755280" y="5375880"/>
            <a:ext cx="360" cy="20160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Line 4"/>
          <p:cNvSpPr/>
          <p:nvPr/>
        </p:nvSpPr>
        <p:spPr>
          <a:xfrm>
            <a:off x="3762360" y="4827600"/>
            <a:ext cx="360" cy="20160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Line 5"/>
          <p:cNvSpPr/>
          <p:nvPr/>
        </p:nvSpPr>
        <p:spPr>
          <a:xfrm>
            <a:off x="4290480" y="4827600"/>
            <a:ext cx="360" cy="20160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Line 6"/>
          <p:cNvSpPr/>
          <p:nvPr/>
        </p:nvSpPr>
        <p:spPr>
          <a:xfrm>
            <a:off x="3762360" y="5375880"/>
            <a:ext cx="360" cy="20160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Line 7"/>
          <p:cNvSpPr/>
          <p:nvPr/>
        </p:nvSpPr>
        <p:spPr>
          <a:xfrm>
            <a:off x="4290480" y="5375880"/>
            <a:ext cx="360" cy="201600"/>
          </a:xfrm>
          <a:prstGeom prst="line">
            <a:avLst/>
          </a:prstGeom>
          <a:ln w="2556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5" name="Obrázek 11" descr=""/>
          <p:cNvPicPr/>
          <p:nvPr/>
        </p:nvPicPr>
        <p:blipFill>
          <a:blip r:embed="rId1"/>
          <a:stretch/>
        </p:blipFill>
        <p:spPr>
          <a:xfrm>
            <a:off x="9696600" y="2271960"/>
            <a:ext cx="2413800" cy="4152240"/>
          </a:xfrm>
          <a:prstGeom prst="rect">
            <a:avLst/>
          </a:prstGeom>
          <a:ln>
            <a:noFill/>
          </a:ln>
        </p:spPr>
      </p:pic>
      <p:pic>
        <p:nvPicPr>
          <p:cNvPr id="86" name="Obrázek 12" descr=""/>
          <p:cNvPicPr/>
          <p:nvPr/>
        </p:nvPicPr>
        <p:blipFill>
          <a:blip r:embed="rId2"/>
          <a:stretch/>
        </p:blipFill>
        <p:spPr>
          <a:xfrm>
            <a:off x="7480800" y="4868640"/>
            <a:ext cx="2496240" cy="1988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4000" spc="-1" strike="noStrike" u="sng">
                <a:solidFill>
                  <a:srgbClr val="000000"/>
                </a:solidFill>
                <a:uFillTx/>
                <a:latin typeface="Calibri"/>
              </a:rPr>
              <a:t>Přehled základních skupin derivátů uhlovodíků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4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halogenderiváty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hydroxyderiváty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aldehydy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ketony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karboxylové kyseliny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aminokyseliny</a:t>
            </a:r>
            <a:endParaRPr b="0" lang="cs-CZ" sz="4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4000" spc="-1" strike="noStrike">
                <a:solidFill>
                  <a:srgbClr val="000000"/>
                </a:solidFill>
                <a:latin typeface="Calibri"/>
              </a:rPr>
              <a:t>estery</a:t>
            </a:r>
            <a:endParaRPr b="0" lang="cs-CZ" sz="4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Application>LibreOffice/6.1.2.1$Windows_X86_64 LibreOffice_project/65905a128db06ba48db947242809d14d3f9a93fe</Application>
  <Words>117</Words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2015-04-21T14:37:44Z</dcterms:created>
  <dc:creator>ucitel</dc:creator>
  <dc:description/>
  <dc:language>cs-CZ</dc:language>
  <cp:lastModifiedBy/>
  <dcterms:modified xsi:type="dcterms:W3CDTF">2019-06-07T11:42:27Z</dcterms:modified>
  <cp:revision>7</cp:revision>
  <dc:subject/>
  <dc:title>Deriváty uhlovodíků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